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93" r:id="rId3"/>
    <p:sldId id="294" r:id="rId4"/>
    <p:sldId id="295" r:id="rId5"/>
    <p:sldId id="442" r:id="rId6"/>
    <p:sldId id="437" r:id="rId7"/>
    <p:sldId id="270" r:id="rId8"/>
    <p:sldId id="436" r:id="rId9"/>
    <p:sldId id="296" r:id="rId10"/>
    <p:sldId id="438" r:id="rId11"/>
    <p:sldId id="297" r:id="rId12"/>
    <p:sldId id="298" r:id="rId13"/>
    <p:sldId id="435" r:id="rId14"/>
    <p:sldId id="439" r:id="rId15"/>
    <p:sldId id="440" r:id="rId16"/>
    <p:sldId id="441" r:id="rId17"/>
  </p:sldIdLst>
  <p:sldSz cx="9144000" cy="6858000" type="screen4x3"/>
  <p:notesSz cx="6858000" cy="9144000"/>
  <p:defaultTextStyle>
    <a:defPPr>
      <a:defRPr lang="pl-PL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asek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1622425"/>
            <a:ext cx="1655763" cy="5235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1" name="Picture 3" descr="logo pwr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462"/>
            <a:ext cx="7740650" cy="16478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655763" y="1628775"/>
            <a:ext cx="7524750" cy="5229225"/>
          </a:xfrm>
          <a:prstGeom prst="rect">
            <a:avLst/>
          </a:prstGeom>
          <a:solidFill>
            <a:srgbClr val="A719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altLang="pl-PL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73250" y="2130425"/>
            <a:ext cx="7089775" cy="2019300"/>
          </a:xfrm>
        </p:spPr>
        <p:txBody>
          <a:bodyPr/>
          <a:lstStyle>
            <a:lvl1pPr algn="ctr">
              <a:defRPr/>
            </a:lvl1pPr>
          </a:lstStyle>
          <a:p>
            <a:pPr fontAlgn="base"/>
            <a:r>
              <a:rPr lang="pl-PL" strike="noStrike" noProof="1"/>
              <a:t>Kliknij, aby edytować styl wzorca tytułu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873250" y="5697538"/>
            <a:ext cx="7089775" cy="900112"/>
          </a:xfrm>
        </p:spPr>
        <p:txBody>
          <a:bodyPr anchor="b"/>
          <a:lstStyle>
            <a:lvl1pPr marL="0" indent="0" algn="ctr">
              <a:buFontTx/>
              <a:buNone/>
              <a:defRPr sz="2000">
                <a:solidFill>
                  <a:srgbClr val="FFD3A1"/>
                </a:solidFill>
              </a:defRPr>
            </a:lvl1pPr>
          </a:lstStyle>
          <a:p>
            <a:pPr fontAlgn="base"/>
            <a:r>
              <a:rPr lang="pl-PL" strike="noStrike" noProof="1"/>
              <a:t>Kliknij, aby edytować styl wzorca podtytułu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6931025" y="630238"/>
            <a:ext cx="2105025" cy="6111875"/>
          </a:xfrm>
        </p:spPr>
        <p:txBody>
          <a:bodyPr vert="eaVert"/>
          <a:lstStyle/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>
          <a:xfrm>
            <a:off x="611188" y="630238"/>
            <a:ext cx="6167437" cy="6111875"/>
          </a:xfrm>
        </p:spPr>
        <p:txBody>
          <a:bodyPr vert="eaVert"/>
          <a:lstStyle/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ytuł, tekst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11188" y="630238"/>
            <a:ext cx="8424862" cy="1035050"/>
          </a:xfrm>
        </p:spPr>
        <p:txBody>
          <a:bodyPr/>
          <a:lstStyle/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 hasCustomPrompt="1"/>
          </p:nvPr>
        </p:nvSpPr>
        <p:spPr>
          <a:xfrm>
            <a:off x="611188" y="1881188"/>
            <a:ext cx="4135437" cy="4860925"/>
          </a:xfrm>
        </p:spPr>
        <p:txBody>
          <a:bodyPr/>
          <a:lstStyle/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 hasCustomPrompt="1"/>
          </p:nvPr>
        </p:nvSpPr>
        <p:spPr>
          <a:xfrm>
            <a:off x="4899025" y="1881188"/>
            <a:ext cx="4137025" cy="2354262"/>
          </a:xfrm>
        </p:spPr>
        <p:txBody>
          <a:bodyPr/>
          <a:lstStyle/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 hasCustomPrompt="1"/>
          </p:nvPr>
        </p:nvSpPr>
        <p:spPr>
          <a:xfrm>
            <a:off x="4899025" y="4387850"/>
            <a:ext cx="4137025" cy="2354263"/>
          </a:xfrm>
        </p:spPr>
        <p:txBody>
          <a:bodyPr/>
          <a:lstStyle/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611188" y="1881188"/>
            <a:ext cx="4135437" cy="486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899025" y="1881188"/>
            <a:ext cx="4137025" cy="486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fontAlgn="base"/>
            <a:r>
              <a:rPr lang="pl-PL" strike="noStrike" noProof="1"/>
              <a:t>Kliknij, aby edytować styl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 pwr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-17462"/>
            <a:ext cx="2339975" cy="498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3238" y="481013"/>
            <a:ext cx="8640763" cy="1292225"/>
          </a:xfrm>
          <a:prstGeom prst="rect">
            <a:avLst/>
          </a:prstGeom>
          <a:solidFill>
            <a:srgbClr val="A719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altLang="pl-PL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 flipH="1">
            <a:off x="0" y="1773238"/>
            <a:ext cx="503238" cy="5084763"/>
          </a:xfrm>
          <a:prstGeom prst="rect">
            <a:avLst/>
          </a:prstGeom>
          <a:solidFill>
            <a:srgbClr val="A719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altLang="pl-PL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/>
          </p:cNvSpPr>
          <p:nvPr>
            <p:ph type="title"/>
          </p:nvPr>
        </p:nvSpPr>
        <p:spPr>
          <a:xfrm>
            <a:off x="611188" y="630238"/>
            <a:ext cx="8424862" cy="10350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pl-PL" altLang="pl-PL" dirty="0"/>
              <a:t>Kliknij, aby edytować styl wzorca tytułu</a:t>
            </a:r>
          </a:p>
        </p:txBody>
      </p:sp>
      <p:sp>
        <p:nvSpPr>
          <p:cNvPr id="1030" name="Rectangle 6"/>
          <p:cNvSpPr>
            <a:spLocks noGrp="1"/>
          </p:cNvSpPr>
          <p:nvPr>
            <p:ph type="body"/>
          </p:nvPr>
        </p:nvSpPr>
        <p:spPr>
          <a:xfrm>
            <a:off x="611188" y="1881188"/>
            <a:ext cx="8424862" cy="486092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342900"/>
            <a:r>
              <a:rPr lang="pl-PL" altLang="pl-PL" dirty="0"/>
              <a:t>Kliknij, aby edytować style wzorca tekstu</a:t>
            </a:r>
          </a:p>
          <a:p>
            <a:pPr lvl="1" indent="-285750"/>
            <a:r>
              <a:rPr lang="pl-PL" altLang="pl-PL" dirty="0"/>
              <a:t>Drugi poziom</a:t>
            </a:r>
          </a:p>
          <a:p>
            <a:pPr lvl="2" indent="-228600"/>
            <a:r>
              <a:rPr lang="pl-PL" altLang="pl-PL" dirty="0"/>
              <a:t>Trzeci poziom</a:t>
            </a:r>
          </a:p>
          <a:p>
            <a:pPr lvl="3" indent="-228600"/>
            <a:r>
              <a:rPr lang="pl-PL" altLang="pl-PL" dirty="0"/>
              <a:t>Czwarty poziom</a:t>
            </a:r>
          </a:p>
          <a:p>
            <a:pPr lvl="4" indent="-228600"/>
            <a:r>
              <a:rPr lang="pl-PL" altLang="pl-PL" dirty="0"/>
              <a:t>Piąty poziom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Bar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>
            <a:spLocks noGrp="1"/>
          </p:cNvSpPr>
          <p:nvPr>
            <p:ph type="ctr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pl-PL" altLang="pl-PL" dirty="0">
                <a:latin typeface="+mj-lt"/>
                <a:ea typeface="+mj-ea"/>
                <a:cs typeface="+mj-cs"/>
              </a:rPr>
              <a:t>Electroacoustics</a:t>
            </a:r>
          </a:p>
        </p:txBody>
      </p:sp>
      <p:sp>
        <p:nvSpPr>
          <p:cNvPr id="3074" name="Rectangle 3"/>
          <p:cNvSpPr>
            <a:spLocks noGrp="1"/>
          </p:cNvSpPr>
          <p:nvPr>
            <p:ph type="subTitle" sz="quarter" idx="1"/>
          </p:nvPr>
        </p:nvSpPr>
        <p:spPr/>
        <p:txBody>
          <a:bodyPr vert="horz" wrap="square" lIns="91440" tIns="45720" rIns="91440" bIns="45720" anchor="b"/>
          <a:lstStyle/>
          <a:p>
            <a:pPr eaLnBrk="1" hangingPunct="1"/>
            <a:r>
              <a:rPr lang="pl-PL" altLang="pl-PL" dirty="0">
                <a:solidFill>
                  <a:srgbClr val="FFD3A1"/>
                </a:solidFill>
                <a:latin typeface="+mn-lt"/>
                <a:ea typeface="+mn-ea"/>
                <a:cs typeface="+mn-cs"/>
              </a:rPr>
              <a:t>Kierunek „Elektronika”, rok II</a:t>
            </a:r>
          </a:p>
        </p:txBody>
      </p:sp>
    </p:spTree>
  </p:cSld>
  <p:clrMapOvr>
    <a:masterClrMapping/>
  </p:clrMapOvr>
  <p:transition>
    <p:randomBa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2400" dirty="0" err="1"/>
              <a:t>Acoustic</a:t>
            </a:r>
            <a:r>
              <a:rPr lang="pl-PL" altLang="pl-PL" sz="2400" dirty="0"/>
              <a:t> </a:t>
            </a:r>
            <a:r>
              <a:rPr lang="pl-PL" altLang="pl-PL" sz="2400" dirty="0" err="1" smtClean="0"/>
              <a:t>characteristic</a:t>
            </a:r>
            <a:r>
              <a:rPr lang="pl-PL" altLang="pl-PL" sz="2400" dirty="0" smtClean="0"/>
              <a:t> field </a:t>
            </a:r>
            <a:r>
              <a:rPr lang="pl-PL" altLang="pl-PL" sz="2400" dirty="0" err="1" smtClean="0"/>
              <a:t>resistance</a:t>
            </a:r>
            <a:r>
              <a:rPr lang="pl-PL" altLang="pl-PL" sz="2400" dirty="0" smtClean="0"/>
              <a:t> </a:t>
            </a:r>
            <a:r>
              <a:rPr lang="pl-PL" altLang="pl-PL" sz="2400" dirty="0"/>
              <a:t>of </a:t>
            </a:r>
            <a:r>
              <a:rPr lang="pl-PL" altLang="pl-PL" sz="2400" dirty="0" err="1"/>
              <a:t>various</a:t>
            </a:r>
            <a:r>
              <a:rPr lang="pl-PL" altLang="pl-PL" sz="2400" dirty="0"/>
              <a:t> media</a:t>
            </a:r>
            <a:endParaRPr lang="pl-PL" sz="24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1597891" y="2274455"/>
          <a:ext cx="60960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Medium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R</a:t>
                      </a:r>
                      <a:r>
                        <a:rPr lang="pl-PL" baseline="-25000" dirty="0" err="1" smtClean="0"/>
                        <a:t>w</a:t>
                      </a:r>
                      <a:r>
                        <a:rPr lang="pl-PL" baseline="0" dirty="0" smtClean="0"/>
                        <a:t> [</a:t>
                      </a:r>
                      <a:r>
                        <a:rPr lang="pl-PL" baseline="0" dirty="0" err="1" smtClean="0"/>
                        <a:t>rayl</a:t>
                      </a:r>
                      <a:r>
                        <a:rPr lang="pl-PL" baseline="0" dirty="0" smtClean="0"/>
                        <a:t>]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Ethyl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alcohol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0,99·10</a:t>
                      </a:r>
                      <a:r>
                        <a:rPr lang="pl-PL" baseline="30000" dirty="0" smtClean="0"/>
                        <a:t>6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Benzene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1,05·10</a:t>
                      </a:r>
                      <a:r>
                        <a:rPr lang="pl-PL" baseline="30000" dirty="0" smtClean="0"/>
                        <a:t>6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Water</a:t>
                      </a:r>
                      <a:r>
                        <a:rPr lang="pl-PL" dirty="0" smtClean="0"/>
                        <a:t> 20</a:t>
                      </a:r>
                      <a:r>
                        <a:rPr lang="pl-PL" baseline="30000" dirty="0" smtClean="0"/>
                        <a:t>o</a:t>
                      </a:r>
                      <a:r>
                        <a:rPr lang="pl-PL" baseline="0" dirty="0" smtClean="0"/>
                        <a:t> 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1,48·10</a:t>
                      </a:r>
                      <a:r>
                        <a:rPr lang="pl-PL" baseline="30000" dirty="0" smtClean="0"/>
                        <a:t>6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Nitrogen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420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Chlorine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656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Carbon </a:t>
                      </a:r>
                      <a:r>
                        <a:rPr lang="pl-PL" dirty="0" err="1" smtClean="0"/>
                        <a:t>dioxide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508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Air</a:t>
                      </a:r>
                      <a:r>
                        <a:rPr lang="pl-PL" dirty="0" smtClean="0"/>
                        <a:t> 0</a:t>
                      </a:r>
                      <a:r>
                        <a:rPr lang="pl-PL" baseline="30000" dirty="0" smtClean="0"/>
                        <a:t>o</a:t>
                      </a:r>
                      <a:r>
                        <a:rPr lang="pl-PL" baseline="0" dirty="0" smtClean="0"/>
                        <a:t> 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427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Air</a:t>
                      </a:r>
                      <a:r>
                        <a:rPr lang="pl-PL" dirty="0" smtClean="0"/>
                        <a:t> 20</a:t>
                      </a:r>
                      <a:r>
                        <a:rPr lang="pl-PL" baseline="30000" dirty="0" smtClean="0"/>
                        <a:t>o</a:t>
                      </a:r>
                      <a:r>
                        <a:rPr lang="pl-PL" baseline="0" dirty="0" smtClean="0"/>
                        <a:t> 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415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Oxygen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450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Hydrogen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110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randomBa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pl-PL" altLang="pl-PL" dirty="0"/>
              <a:t>Sound intensity</a:t>
            </a:r>
          </a:p>
        </p:txBody>
      </p:sp>
      <p:sp>
        <p:nvSpPr>
          <p:cNvPr id="23554" name="Rectangle 6"/>
          <p:cNvSpPr/>
          <p:nvPr/>
        </p:nvSpPr>
        <p:spPr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endParaRPr lang="pl-PL" altLang="pl-PL" dirty="0">
              <a:latin typeface="Arial" panose="020B0604020202020204" pitchFamily="34" charset="0"/>
            </a:endParaRPr>
          </a:p>
        </p:txBody>
      </p:sp>
      <p:graphicFrame>
        <p:nvGraphicFramePr>
          <p:cNvPr id="23555" name="Object 5"/>
          <p:cNvGraphicFramePr>
            <a:graphicFrameLocks noChangeAspect="1"/>
          </p:cNvGraphicFramePr>
          <p:nvPr/>
        </p:nvGraphicFramePr>
        <p:xfrm>
          <a:off x="1619250" y="2205038"/>
          <a:ext cx="1800225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3" r:id="rId3" imgW="799465" imgH="482600" progId="">
                  <p:embed/>
                </p:oleObj>
              </mc:Choice>
              <mc:Fallback>
                <p:oleObj r:id="rId3" imgW="799465" imgH="482600" progId="">
                  <p:embed/>
                  <p:pic>
                    <p:nvPicPr>
                      <p:cNvPr id="0" name="Obraz 308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9250" y="2205038"/>
                        <a:ext cx="1800225" cy="10937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6" name="Rectangle 8"/>
          <p:cNvSpPr/>
          <p:nvPr/>
        </p:nvSpPr>
        <p:spPr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endParaRPr lang="pl-PL" altLang="pl-PL" dirty="0">
              <a:latin typeface="Arial" panose="020B0604020202020204" pitchFamily="34" charset="0"/>
            </a:endParaRPr>
          </a:p>
        </p:txBody>
      </p:sp>
      <p:graphicFrame>
        <p:nvGraphicFramePr>
          <p:cNvPr id="23557" name="Object 7"/>
          <p:cNvGraphicFramePr>
            <a:graphicFrameLocks noChangeAspect="1"/>
          </p:cNvGraphicFramePr>
          <p:nvPr/>
        </p:nvGraphicFramePr>
        <p:xfrm>
          <a:off x="1656080" y="4353402"/>
          <a:ext cx="2952115" cy="883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4" r:id="rId5" imgW="1574800" imgH="469900" progId="">
                  <p:embed/>
                </p:oleObj>
              </mc:Choice>
              <mc:Fallback>
                <p:oleObj r:id="rId5" imgW="1574800" imgH="469900" progId="">
                  <p:embed/>
                  <p:pic>
                    <p:nvPicPr>
                      <p:cNvPr id="0" name="Obraz 309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56080" y="4353402"/>
                        <a:ext cx="2952115" cy="88328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Ba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pl-PL" altLang="pl-PL" sz="2800" dirty="0"/>
              <a:t>Sound intensity and sound pressure level (SPL)</a:t>
            </a:r>
          </a:p>
        </p:txBody>
      </p:sp>
      <p:sp>
        <p:nvSpPr>
          <p:cNvPr id="24578" name="Text Box 5"/>
          <p:cNvSpPr txBox="1"/>
          <p:nvPr/>
        </p:nvSpPr>
        <p:spPr>
          <a:xfrm>
            <a:off x="1116013" y="2133600"/>
            <a:ext cx="4535487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dirty="0">
                <a:latin typeface="Arial" panose="020B0604020202020204" pitchFamily="34" charset="0"/>
              </a:rPr>
              <a:t>Sound intensity level</a:t>
            </a:r>
          </a:p>
        </p:txBody>
      </p:sp>
      <p:sp>
        <p:nvSpPr>
          <p:cNvPr id="24579" name="Text Box 6"/>
          <p:cNvSpPr txBox="1"/>
          <p:nvPr/>
        </p:nvSpPr>
        <p:spPr>
          <a:xfrm>
            <a:off x="1042988" y="3789363"/>
            <a:ext cx="4535487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dirty="0">
                <a:latin typeface="Arial" panose="020B0604020202020204" pitchFamily="34" charset="0"/>
              </a:rPr>
              <a:t>Sound pressure level (SPL)</a:t>
            </a:r>
          </a:p>
        </p:txBody>
      </p:sp>
      <p:sp>
        <p:nvSpPr>
          <p:cNvPr id="24580" name="Rectangle 8"/>
          <p:cNvSpPr/>
          <p:nvPr/>
        </p:nvSpPr>
        <p:spPr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endParaRPr lang="pl-PL" altLang="pl-PL" dirty="0">
              <a:latin typeface="Arial" panose="020B0604020202020204" pitchFamily="34" charset="0"/>
            </a:endParaRPr>
          </a:p>
        </p:txBody>
      </p:sp>
      <p:graphicFrame>
        <p:nvGraphicFramePr>
          <p:cNvPr id="24581" name="Object 7"/>
          <p:cNvGraphicFramePr>
            <a:graphicFrameLocks noChangeAspect="1"/>
          </p:cNvGraphicFramePr>
          <p:nvPr/>
        </p:nvGraphicFramePr>
        <p:xfrm>
          <a:off x="1331913" y="2852738"/>
          <a:ext cx="1439862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5" r:id="rId3" imgW="888365" imgH="431800" progId="">
                  <p:embed/>
                </p:oleObj>
              </mc:Choice>
              <mc:Fallback>
                <p:oleObj r:id="rId3" imgW="888365" imgH="431800" progId="">
                  <p:embed/>
                  <p:pic>
                    <p:nvPicPr>
                      <p:cNvPr id="0" name="Obraz 309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1913" y="2852738"/>
                        <a:ext cx="1439862" cy="6969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2" name="Text Box 9"/>
          <p:cNvSpPr txBox="1"/>
          <p:nvPr/>
        </p:nvSpPr>
        <p:spPr>
          <a:xfrm>
            <a:off x="3276600" y="2924175"/>
            <a:ext cx="1943100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i="1" dirty="0">
                <a:latin typeface="Arial" panose="020B0604020202020204" pitchFamily="34" charset="0"/>
              </a:rPr>
              <a:t>I</a:t>
            </a:r>
            <a:r>
              <a:rPr lang="pl-PL" altLang="pl-PL" baseline="-25000" dirty="0">
                <a:latin typeface="Arial" panose="020B0604020202020204" pitchFamily="34" charset="0"/>
              </a:rPr>
              <a:t>0</a:t>
            </a:r>
            <a:r>
              <a:rPr lang="pl-PL" altLang="pl-PL" dirty="0">
                <a:latin typeface="Arial" panose="020B0604020202020204" pitchFamily="34" charset="0"/>
              </a:rPr>
              <a:t>=10</a:t>
            </a:r>
            <a:r>
              <a:rPr lang="pl-PL" altLang="pl-PL" baseline="30000" dirty="0">
                <a:latin typeface="Arial" panose="020B0604020202020204" pitchFamily="34" charset="0"/>
              </a:rPr>
              <a:t>-12</a:t>
            </a:r>
            <a:r>
              <a:rPr lang="pl-PL" altLang="pl-PL" dirty="0">
                <a:latin typeface="Arial" panose="020B0604020202020204" pitchFamily="34" charset="0"/>
              </a:rPr>
              <a:t> W/m</a:t>
            </a:r>
            <a:r>
              <a:rPr lang="pl-PL" altLang="pl-PL" baseline="30000" dirty="0">
                <a:latin typeface="Arial" panose="020B0604020202020204" pitchFamily="34" charset="0"/>
              </a:rPr>
              <a:t>2</a:t>
            </a:r>
            <a:endParaRPr lang="pl-PL" altLang="pl-PL" dirty="0">
              <a:latin typeface="Arial" panose="020B0604020202020204" pitchFamily="34" charset="0"/>
            </a:endParaRPr>
          </a:p>
        </p:txBody>
      </p:sp>
      <p:graphicFrame>
        <p:nvGraphicFramePr>
          <p:cNvPr id="24583" name="Object 10"/>
          <p:cNvGraphicFramePr>
            <a:graphicFrameLocks noChangeAspect="1"/>
          </p:cNvGraphicFramePr>
          <p:nvPr/>
        </p:nvGraphicFramePr>
        <p:xfrm>
          <a:off x="1228725" y="4437063"/>
          <a:ext cx="1501775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6" r:id="rId5" imgW="927100" imgH="431800" progId="">
                  <p:embed/>
                </p:oleObj>
              </mc:Choice>
              <mc:Fallback>
                <p:oleObj r:id="rId5" imgW="927100" imgH="431800" progId="">
                  <p:embed/>
                  <p:pic>
                    <p:nvPicPr>
                      <p:cNvPr id="0" name="Obraz 309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28725" y="4437063"/>
                        <a:ext cx="1501775" cy="6969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4" name="Text Box 11"/>
          <p:cNvSpPr txBox="1"/>
          <p:nvPr/>
        </p:nvSpPr>
        <p:spPr>
          <a:xfrm>
            <a:off x="3276600" y="4581525"/>
            <a:ext cx="1943100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i="1" dirty="0">
                <a:latin typeface="Arial" panose="020B0604020202020204" pitchFamily="34" charset="0"/>
              </a:rPr>
              <a:t>p</a:t>
            </a:r>
            <a:r>
              <a:rPr lang="pl-PL" altLang="pl-PL" baseline="-25000" dirty="0">
                <a:latin typeface="Arial" panose="020B0604020202020204" pitchFamily="34" charset="0"/>
              </a:rPr>
              <a:t>0</a:t>
            </a:r>
            <a:r>
              <a:rPr lang="pl-PL" altLang="pl-PL" dirty="0">
                <a:latin typeface="Arial" panose="020B0604020202020204" pitchFamily="34" charset="0"/>
              </a:rPr>
              <a:t>=2</a:t>
            </a:r>
            <a:r>
              <a:rPr lang="en-US" altLang="pl-PL" dirty="0">
                <a:latin typeface="Arial" panose="020B0604020202020204" pitchFamily="34" charset="0"/>
                <a:ea typeface="Arial" panose="020B0604020202020204" pitchFamily="34" charset="0"/>
              </a:rPr>
              <a:t>·</a:t>
            </a:r>
            <a:r>
              <a:rPr lang="pl-PL" altLang="pl-PL" dirty="0">
                <a:latin typeface="Arial" panose="020B0604020202020204" pitchFamily="34" charset="0"/>
              </a:rPr>
              <a:t>10</a:t>
            </a:r>
            <a:r>
              <a:rPr lang="pl-PL" altLang="pl-PL" baseline="30000" dirty="0">
                <a:latin typeface="Arial" panose="020B0604020202020204" pitchFamily="34" charset="0"/>
              </a:rPr>
              <a:t>-5</a:t>
            </a:r>
            <a:r>
              <a:rPr lang="pl-PL" altLang="pl-PL" dirty="0">
                <a:latin typeface="Arial" panose="020B0604020202020204" pitchFamily="34" charset="0"/>
              </a:rPr>
              <a:t> Pa</a:t>
            </a:r>
          </a:p>
        </p:txBody>
      </p:sp>
      <p:sp>
        <p:nvSpPr>
          <p:cNvPr id="24585" name="Rectangle 13"/>
          <p:cNvSpPr/>
          <p:nvPr/>
        </p:nvSpPr>
        <p:spPr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endParaRPr lang="pl-PL" altLang="pl-PL" dirty="0">
              <a:latin typeface="Arial" panose="020B0604020202020204" pitchFamily="34" charset="0"/>
            </a:endParaRPr>
          </a:p>
        </p:txBody>
      </p:sp>
      <p:graphicFrame>
        <p:nvGraphicFramePr>
          <p:cNvPr id="24586" name="Object 12"/>
          <p:cNvGraphicFramePr>
            <a:graphicFrameLocks noChangeAspect="1"/>
          </p:cNvGraphicFramePr>
          <p:nvPr/>
        </p:nvGraphicFramePr>
        <p:xfrm>
          <a:off x="1228408" y="5485130"/>
          <a:ext cx="115252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7" r:id="rId7" imgW="520700" imgH="241300" progId="">
                  <p:embed/>
                </p:oleObj>
              </mc:Choice>
              <mc:Fallback>
                <p:oleObj r:id="rId7" imgW="520700" imgH="241300" progId="">
                  <p:embed/>
                  <p:pic>
                    <p:nvPicPr>
                      <p:cNvPr id="0" name="Obraz 309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28408" y="5485130"/>
                        <a:ext cx="1152525" cy="5238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Ba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ytuł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dirty="0"/>
              <a:t>Levels</a:t>
            </a:r>
          </a:p>
        </p:txBody>
      </p:sp>
      <p:pic>
        <p:nvPicPr>
          <p:cNvPr id="30723" name="Obraz 3" descr="decibel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7975" y="2041525"/>
            <a:ext cx="6276975" cy="44005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Ba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Attenuation</a:t>
            </a:r>
            <a:r>
              <a:rPr lang="pl-PL" dirty="0" smtClean="0"/>
              <a:t> of </a:t>
            </a:r>
            <a:r>
              <a:rPr lang="pl-PL" dirty="0" err="1" smtClean="0"/>
              <a:t>sound</a:t>
            </a:r>
            <a:r>
              <a:rPr lang="pl-PL" dirty="0" smtClean="0"/>
              <a:t> </a:t>
            </a:r>
            <a:r>
              <a:rPr lang="pl-PL" dirty="0" err="1" smtClean="0"/>
              <a:t>waves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Viscosity</a:t>
            </a:r>
            <a:r>
              <a:rPr lang="pl-PL" dirty="0" smtClean="0"/>
              <a:t>: </a:t>
            </a:r>
            <a:r>
              <a:rPr lang="en-US" dirty="0"/>
              <a:t>The viscosity of a </a:t>
            </a:r>
            <a:r>
              <a:rPr lang="pl-PL" dirty="0" smtClean="0"/>
              <a:t>fluid</a:t>
            </a:r>
            <a:r>
              <a:rPr lang="en-US" dirty="0" smtClean="0"/>
              <a:t> </a:t>
            </a:r>
            <a:r>
              <a:rPr lang="en-US" dirty="0"/>
              <a:t>is a measure of its </a:t>
            </a:r>
            <a:r>
              <a:rPr lang="pl-PL" dirty="0" err="1" smtClean="0"/>
              <a:t>resistance</a:t>
            </a:r>
            <a:r>
              <a:rPr lang="en-US" dirty="0" smtClean="0"/>
              <a:t> </a:t>
            </a:r>
            <a:r>
              <a:rPr lang="en-US" dirty="0"/>
              <a:t>to gradual deformation by </a:t>
            </a:r>
            <a:r>
              <a:rPr lang="pl-PL" dirty="0" err="1" smtClean="0"/>
              <a:t>shear</a:t>
            </a:r>
            <a:r>
              <a:rPr lang="pl-PL" dirty="0" smtClean="0"/>
              <a:t> </a:t>
            </a:r>
            <a:r>
              <a:rPr lang="pl-PL" dirty="0" err="1" smtClean="0"/>
              <a:t>stress</a:t>
            </a:r>
            <a:r>
              <a:rPr lang="pl-PL" dirty="0" smtClean="0"/>
              <a:t>.</a:t>
            </a:r>
          </a:p>
          <a:p>
            <a:r>
              <a:rPr lang="pl-PL" dirty="0" err="1" smtClean="0"/>
              <a:t>Heat</a:t>
            </a:r>
            <a:r>
              <a:rPr lang="pl-PL" dirty="0" smtClean="0"/>
              <a:t> </a:t>
            </a:r>
            <a:r>
              <a:rPr lang="pl-PL" dirty="0" err="1" smtClean="0"/>
              <a:t>conduction</a:t>
            </a:r>
            <a:endParaRPr lang="pl-PL" dirty="0"/>
          </a:p>
        </p:txBody>
      </p:sp>
    </p:spTree>
  </p:cSld>
  <p:clrMapOvr>
    <a:masterClrMapping/>
  </p:clrMapOvr>
  <p:transition>
    <p:randomBa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Attenuation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pole tekstowe 4"/>
              <p:cNvSpPr txBox="1"/>
              <p:nvPr/>
            </p:nvSpPr>
            <p:spPr>
              <a:xfrm>
                <a:off x="845128" y="2142836"/>
                <a:ext cx="2849947" cy="3879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/>
                        </a:rPr>
                        <m:t>𝑝</m:t>
                      </m:r>
                      <m:d>
                        <m:dPr>
                          <m:ctrlPr>
                            <a:rPr lang="pl-PL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l-PL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pl-PL" b="0" i="1" smtClean="0">
                              <a:latin typeface="Cambria Math"/>
                            </a:rPr>
                            <m:t>,</m:t>
                          </m:r>
                          <m:r>
                            <a:rPr lang="pl-PL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pl-PL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l-PL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pl-PL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  <m:sSup>
                        <m:sSupPr>
                          <m:ctrlPr>
                            <a:rPr lang="pl-PL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l-PL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pl-PL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l-PL" i="1"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pl-PL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sup>
                      </m:sSup>
                      <m:sSup>
                        <m:sSupPr>
                          <m:ctrlPr>
                            <a:rPr lang="pl-PL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l-PL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pl-PL" b="0" i="1" smtClean="0">
                              <a:latin typeface="Cambria Math"/>
                            </a:rPr>
                            <m:t>𝑗</m:t>
                          </m:r>
                          <m:d>
                            <m:dPr>
                              <m:ctrlPr>
                                <a:rPr lang="pl-PL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l-PL" b="0" i="1" smtClean="0">
                                  <a:latin typeface="Cambria Math"/>
                                  <a:ea typeface="Cambria Math"/>
                                </a:rPr>
                                <m:t>𝜔</m:t>
                              </m:r>
                              <m:r>
                                <a:rPr lang="pl-PL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  <m:r>
                                <a:rPr lang="pl-PL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pl-PL" b="0" i="1" smtClean="0">
                                  <a:latin typeface="Cambria Math"/>
                                  <a:ea typeface="Cambria Math"/>
                                </a:rPr>
                                <m:t>𝑘𝑥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5" name="Pole tekstow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128" y="2142836"/>
                <a:ext cx="2849947" cy="387927"/>
              </a:xfrm>
              <a:prstGeom prst="rect">
                <a:avLst/>
              </a:prstGeom>
              <a:blipFill rotWithShape="1">
                <a:blip r:embed="rId2"/>
                <a:stretch>
                  <a:fillRect b="-9524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  <a:endParaRPr lang="pl-PL">
                  <a:noFill/>
                </a:endParaRPr>
              </a:p>
            </p:txBody>
          </p:sp>
        </mc:Fallback>
      </mc:AlternateContent>
      <p:sp>
        <p:nvSpPr>
          <p:cNvPr id="6" name="Pole tekstowe 5"/>
          <p:cNvSpPr txBox="1"/>
          <p:nvPr/>
        </p:nvSpPr>
        <p:spPr>
          <a:xfrm>
            <a:off x="951345" y="2798618"/>
            <a:ext cx="7509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Symbol" panose="05050102010706020507" pitchFamily="18" charset="2"/>
              </a:rPr>
              <a:t>a</a:t>
            </a:r>
            <a:r>
              <a:rPr lang="pl-PL" dirty="0" smtClean="0"/>
              <a:t> – </a:t>
            </a:r>
            <a:r>
              <a:rPr lang="pl-PL" dirty="0" err="1" smtClean="0"/>
              <a:t>absorption</a:t>
            </a:r>
            <a:r>
              <a:rPr lang="pl-PL" dirty="0" smtClean="0"/>
              <a:t> </a:t>
            </a:r>
            <a:r>
              <a:rPr lang="pl-PL" dirty="0" err="1" smtClean="0"/>
              <a:t>coefficient</a:t>
            </a:r>
            <a:r>
              <a:rPr lang="pl-PL" dirty="0" smtClean="0"/>
              <a:t>; For </a:t>
            </a:r>
            <a:r>
              <a:rPr lang="pl-PL" dirty="0" err="1" smtClean="0"/>
              <a:t>gases</a:t>
            </a:r>
            <a:r>
              <a:rPr lang="pl-PL" dirty="0" smtClean="0"/>
              <a:t> and </a:t>
            </a:r>
            <a:r>
              <a:rPr lang="pl-PL" dirty="0" err="1" smtClean="0"/>
              <a:t>liquids</a:t>
            </a:r>
            <a:r>
              <a:rPr lang="pl-PL" dirty="0" smtClean="0"/>
              <a:t> </a:t>
            </a:r>
            <a:r>
              <a:rPr lang="pl-PL" dirty="0" smtClean="0">
                <a:latin typeface="Symbol" panose="05050102010706020507" pitchFamily="18" charset="2"/>
              </a:rPr>
              <a:t>a</a:t>
            </a:r>
            <a:r>
              <a:rPr lang="pl-PL" dirty="0" smtClean="0"/>
              <a:t>=</a:t>
            </a:r>
            <a:r>
              <a:rPr lang="pl-PL" dirty="0" smtClean="0">
                <a:latin typeface="Symbol" panose="05050102010706020507" pitchFamily="18" charset="2"/>
              </a:rPr>
              <a:t>a</a:t>
            </a:r>
            <a:r>
              <a:rPr lang="pl-PL" dirty="0" smtClean="0"/>
              <a:t>’/f</a:t>
            </a:r>
            <a:r>
              <a:rPr lang="pl-PL" baseline="30000" dirty="0" smtClean="0"/>
              <a:t>2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pole tekstowe 6"/>
              <p:cNvSpPr txBox="1"/>
              <p:nvPr/>
            </p:nvSpPr>
            <p:spPr>
              <a:xfrm>
                <a:off x="1077093" y="3371271"/>
                <a:ext cx="3840410" cy="7253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pl-PL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l-PL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l-PL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l-PL" b="0" i="1" smtClean="0">
                                  <a:latin typeface="Cambria Math"/>
                                  <a:ea typeface="Cambria Math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pl-PL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pl-PL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pl-PL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latin typeface="Cambria Math"/>
                                  <a:ea typeface="Cambria Math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pl-PL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pl-PL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l-PL" b="0" i="1" smtClean="0">
                                  <a:latin typeface="Cambria Math"/>
                                  <a:ea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pl-PL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pl-PL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pl-PL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l-PL" b="0" i="1" smtClean="0">
                                  <a:latin typeface="Cambria Math"/>
                                  <a:ea typeface="Cambria Math"/>
                                </a:rPr>
                                <m:t>𝜁</m:t>
                              </m:r>
                              <m:r>
                                <a:rPr lang="pl-PL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pl-PL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pl-PL" b="0" i="1" smtClean="0">
                                      <a:latin typeface="Cambria Math"/>
                                      <a:ea typeface="Cambria Math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pl-PL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pl-PL" b="0" i="1" smtClean="0">
                                  <a:latin typeface="Cambria Math"/>
                                  <a:ea typeface="Cambria Math"/>
                                </a:rPr>
                                <m:t>𝜇</m:t>
                              </m:r>
                            </m:e>
                          </m:d>
                          <m:r>
                            <a:rPr lang="pl-PL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pl-PL" b="0" i="1" smtClean="0">
                              <a:latin typeface="Cambria Math"/>
                              <a:ea typeface="Cambria Math"/>
                            </a:rPr>
                            <m:t>𝛾</m:t>
                          </m:r>
                          <m:d>
                            <m:dPr>
                              <m:ctrlPr>
                                <a:rPr lang="pl-PL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l-PL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pl-PL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pl-PL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b="0" i="1" smtClean="0">
                                          <a:latin typeface="Cambria Math"/>
                                          <a:ea typeface="Cambria Math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pl-PL" b="0" i="1" smtClean="0">
                                          <a:latin typeface="Cambria Math"/>
                                          <a:ea typeface="Cambria Math"/>
                                        </a:rPr>
                                        <m:t>𝑉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pl-PL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pl-PL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pl-PL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pl-PL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b="0" i="1" smtClean="0">
                                          <a:latin typeface="Cambria Math"/>
                                          <a:ea typeface="Cambria Math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pl-PL" b="0" i="1" smtClean="0">
                                          <a:latin typeface="Cambria Math"/>
                                          <a:ea typeface="Cambria Math"/>
                                        </a:rPr>
                                        <m:t>𝑝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7" name="Pole tekstow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7093" y="3371271"/>
                <a:ext cx="3840410" cy="72539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  <a:endParaRPr lang="pl-PL">
                  <a:noFill/>
                </a:endParaRPr>
              </a:p>
            </p:txBody>
          </p:sp>
        </mc:Fallback>
      </mc:AlternateContent>
      <p:sp>
        <p:nvSpPr>
          <p:cNvPr id="8" name="Pole tekstowe 7"/>
          <p:cNvSpPr txBox="1"/>
          <p:nvPr/>
        </p:nvSpPr>
        <p:spPr>
          <a:xfrm>
            <a:off x="4017818" y="2142836"/>
            <a:ext cx="3001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smtClean="0"/>
              <a:t>k=</a:t>
            </a:r>
            <a:r>
              <a:rPr lang="pl-PL" i="1" dirty="0" smtClean="0">
                <a:latin typeface="Symbol" panose="05050102010706020507" pitchFamily="18" charset="2"/>
              </a:rPr>
              <a:t>w</a:t>
            </a:r>
            <a:r>
              <a:rPr lang="pl-PL" i="1" dirty="0" smtClean="0"/>
              <a:t>/c </a:t>
            </a:r>
            <a:r>
              <a:rPr lang="pl-PL" dirty="0" smtClean="0"/>
              <a:t>- </a:t>
            </a:r>
            <a:r>
              <a:rPr lang="pl-PL" dirty="0" err="1" smtClean="0"/>
              <a:t>wavenumber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1302327" y="4590473"/>
            <a:ext cx="33480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i="1" dirty="0" smtClean="0">
                <a:latin typeface="Symbol" panose="05050102010706020507" pitchFamily="18" charset="2"/>
              </a:rPr>
              <a:t>m </a:t>
            </a:r>
            <a:r>
              <a:rPr lang="pl-PL" dirty="0" smtClean="0"/>
              <a:t>– </a:t>
            </a:r>
            <a:r>
              <a:rPr lang="pl-PL" dirty="0" err="1" smtClean="0"/>
              <a:t>dynamic</a:t>
            </a:r>
            <a:r>
              <a:rPr lang="pl-PL" dirty="0" smtClean="0"/>
              <a:t> </a:t>
            </a:r>
            <a:r>
              <a:rPr lang="pl-PL" dirty="0" err="1" smtClean="0"/>
              <a:t>viscosity</a:t>
            </a:r>
            <a:r>
              <a:rPr lang="pl-PL" dirty="0" smtClean="0"/>
              <a:t>;</a:t>
            </a:r>
          </a:p>
          <a:p>
            <a:r>
              <a:rPr lang="pl-PL" i="1" dirty="0" smtClean="0">
                <a:latin typeface="Symbol" panose="05050102010706020507" pitchFamily="18" charset="2"/>
              </a:rPr>
              <a:t>z</a:t>
            </a:r>
            <a:r>
              <a:rPr lang="pl-PL" dirty="0" smtClean="0"/>
              <a:t> – </a:t>
            </a:r>
            <a:r>
              <a:rPr lang="pl-PL" dirty="0" err="1" smtClean="0"/>
              <a:t>volume</a:t>
            </a:r>
            <a:r>
              <a:rPr lang="pl-PL" dirty="0" smtClean="0"/>
              <a:t> </a:t>
            </a:r>
            <a:r>
              <a:rPr lang="pl-PL" dirty="0" err="1" smtClean="0"/>
              <a:t>viscosity</a:t>
            </a:r>
            <a:endParaRPr lang="pl-PL" dirty="0" smtClean="0"/>
          </a:p>
          <a:p>
            <a:r>
              <a:rPr lang="pl-PL" i="1" dirty="0" smtClean="0">
                <a:latin typeface="Symbol" panose="05050102010706020507" pitchFamily="18" charset="2"/>
              </a:rPr>
              <a:t>g</a:t>
            </a:r>
            <a:r>
              <a:rPr lang="pl-PL" dirty="0" smtClean="0"/>
              <a:t> – </a:t>
            </a:r>
            <a:r>
              <a:rPr lang="pl-PL" dirty="0" err="1" smtClean="0"/>
              <a:t>heat</a:t>
            </a:r>
            <a:r>
              <a:rPr lang="pl-PL" dirty="0" smtClean="0"/>
              <a:t> </a:t>
            </a:r>
            <a:r>
              <a:rPr lang="pl-PL" dirty="0" err="1" smtClean="0"/>
              <a:t>conduction</a:t>
            </a:r>
            <a:r>
              <a:rPr lang="pl-PL" dirty="0" smtClean="0"/>
              <a:t> </a:t>
            </a:r>
            <a:r>
              <a:rPr lang="pl-PL" dirty="0" err="1" smtClean="0"/>
              <a:t>coefficient</a:t>
            </a:r>
            <a:endParaRPr lang="pl-PL" dirty="0"/>
          </a:p>
        </p:txBody>
      </p:sp>
    </p:spTree>
  </p:cSld>
  <p:clrMapOvr>
    <a:masterClrMapping/>
  </p:clrMapOvr>
  <p:transition>
    <p:randomBa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Absorption</a:t>
            </a:r>
            <a:r>
              <a:rPr lang="pl-PL" dirty="0" smtClean="0"/>
              <a:t> in </a:t>
            </a:r>
            <a:r>
              <a:rPr lang="pl-PL" dirty="0" err="1" smtClean="0"/>
              <a:t>gases</a:t>
            </a:r>
            <a:r>
              <a:rPr lang="pl-PL" dirty="0" smtClean="0"/>
              <a:t> and </a:t>
            </a:r>
            <a:r>
              <a:rPr lang="pl-PL" dirty="0" err="1" smtClean="0"/>
              <a:t>liquids</a:t>
            </a:r>
            <a:endParaRPr lang="pl-PL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692727" y="2540001"/>
          <a:ext cx="3657600" cy="2236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</a:tblGrid>
              <a:tr h="382384"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Gas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Symbol" panose="05050102010706020507" pitchFamily="18" charset="2"/>
                        </a:rPr>
                        <a:t>a</a:t>
                      </a:r>
                      <a:r>
                        <a:rPr lang="pl-PL" dirty="0" smtClean="0"/>
                        <a:t>’ ·10</a:t>
                      </a:r>
                      <a:r>
                        <a:rPr lang="pl-PL" baseline="30000" dirty="0" smtClean="0"/>
                        <a:t>-11</a:t>
                      </a:r>
                      <a:r>
                        <a:rPr lang="pl-PL" dirty="0" smtClean="0"/>
                        <a:t> [s</a:t>
                      </a:r>
                      <a:r>
                        <a:rPr lang="pl-PL" baseline="30000" dirty="0" smtClean="0"/>
                        <a:t>2</a:t>
                      </a:r>
                      <a:r>
                        <a:rPr lang="pl-PL" baseline="0" dirty="0" smtClean="0"/>
                        <a:t>/m]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Argon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1,87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Helium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0,54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Oxygen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1,92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Nitrogen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1,64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Dry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air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876798" y="2560782"/>
          <a:ext cx="3500584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0292"/>
                <a:gridCol w="17502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Liquid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pl-PL" dirty="0" smtClean="0">
                          <a:latin typeface="Symbol" panose="05050102010706020507" pitchFamily="18" charset="2"/>
                        </a:rPr>
                        <a:t>a</a:t>
                      </a:r>
                      <a:r>
                        <a:rPr lang="pl-PL" dirty="0" smtClean="0"/>
                        <a:t>’ ·10</a:t>
                      </a:r>
                      <a:r>
                        <a:rPr lang="pl-PL" baseline="30000" dirty="0" smtClean="0"/>
                        <a:t>-15</a:t>
                      </a:r>
                      <a:r>
                        <a:rPr lang="pl-PL" dirty="0" smtClean="0"/>
                        <a:t>[s</a:t>
                      </a:r>
                      <a:r>
                        <a:rPr lang="pl-PL" baseline="30000" dirty="0" smtClean="0"/>
                        <a:t>2</a:t>
                      </a:r>
                      <a:r>
                        <a:rPr lang="pl-PL" baseline="0" dirty="0" smtClean="0"/>
                        <a:t>/m]</a:t>
                      </a:r>
                      <a:endParaRPr lang="pl-PL" dirty="0" smtClean="0"/>
                    </a:p>
                    <a:p>
                      <a:pPr algn="ctr"/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Mercury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Acetone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30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Water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24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pl-PL" altLang="pl-PL" sz="3200" dirty="0"/>
              <a:t>Physical quantities characterizing  sound </a:t>
            </a:r>
          </a:p>
        </p:txBody>
      </p:sp>
      <p:sp>
        <p:nvSpPr>
          <p:cNvPr id="17410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lang="pl-PL" altLang="pl-PL" dirty="0"/>
              <a:t>Acoustic pressure – The difference between instantaneous value of pressure of medium with acoustic wave and  </a:t>
            </a:r>
            <a:r>
              <a:rPr lang="pl-PL" altLang="pl-PL" dirty="0" err="1"/>
              <a:t>atmospheric</a:t>
            </a:r>
            <a:r>
              <a:rPr lang="pl-PL" altLang="pl-PL" dirty="0"/>
              <a:t> </a:t>
            </a:r>
            <a:r>
              <a:rPr lang="pl-PL" altLang="pl-PL" dirty="0" smtClean="0"/>
              <a:t>(</a:t>
            </a:r>
            <a:r>
              <a:rPr lang="pl-PL" altLang="pl-PL" dirty="0" err="1" smtClean="0"/>
              <a:t>static</a:t>
            </a:r>
            <a:r>
              <a:rPr lang="pl-PL" altLang="pl-PL" dirty="0" smtClean="0"/>
              <a:t>) </a:t>
            </a:r>
            <a:r>
              <a:rPr lang="pl-PL" altLang="pl-PL" dirty="0" err="1" smtClean="0"/>
              <a:t>pressure</a:t>
            </a:r>
            <a:r>
              <a:rPr lang="pl-PL" altLang="pl-PL" dirty="0"/>
              <a:t>.</a:t>
            </a:r>
          </a:p>
          <a:p>
            <a:pPr eaLnBrk="1" hangingPunct="1"/>
            <a:r>
              <a:rPr lang="pl-PL" altLang="pl-PL" dirty="0"/>
              <a:t>Relative change of medium density caused by acoustic wave. </a:t>
            </a:r>
          </a:p>
          <a:p>
            <a:pPr eaLnBrk="1" hangingPunct="1"/>
            <a:r>
              <a:rPr lang="pl-PL" altLang="pl-PL" dirty="0"/>
              <a:t>Acoustic velocity - velocity of vibrating particles in the medium</a:t>
            </a:r>
          </a:p>
        </p:txBody>
      </p:sp>
    </p:spTree>
  </p:cSld>
  <p:clrMapOvr>
    <a:masterClrMapping/>
  </p:clrMapOvr>
  <p:transition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pl-PL" altLang="pl-PL" dirty="0"/>
              <a:t>Acoustic potential</a:t>
            </a:r>
          </a:p>
        </p:txBody>
      </p:sp>
      <p:sp>
        <p:nvSpPr>
          <p:cNvPr id="18434" name="Rectangle 6"/>
          <p:cNvSpPr/>
          <p:nvPr/>
        </p:nvSpPr>
        <p:spPr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endParaRPr lang="pl-PL" altLang="pl-PL" dirty="0">
              <a:latin typeface="Arial" panose="020B0604020202020204" pitchFamily="34" charset="0"/>
            </a:endParaRPr>
          </a:p>
        </p:txBody>
      </p:sp>
      <p:graphicFrame>
        <p:nvGraphicFramePr>
          <p:cNvPr id="18435" name="Object 5"/>
          <p:cNvGraphicFramePr>
            <a:graphicFrameLocks noChangeAspect="1"/>
          </p:cNvGraphicFramePr>
          <p:nvPr/>
        </p:nvGraphicFramePr>
        <p:xfrm>
          <a:off x="2700338" y="2276475"/>
          <a:ext cx="2303462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1" r:id="rId3" imgW="748665" imgH="203200" progId="">
                  <p:embed/>
                </p:oleObj>
              </mc:Choice>
              <mc:Fallback>
                <p:oleObj r:id="rId3" imgW="748665" imgH="203200" progId="">
                  <p:embed/>
                  <p:pic>
                    <p:nvPicPr>
                      <p:cNvPr id="0" name="Obraz 308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00338" y="2276475"/>
                        <a:ext cx="2303462" cy="6127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Rectangle 12"/>
          <p:cNvSpPr/>
          <p:nvPr/>
        </p:nvSpPr>
        <p:spPr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endParaRPr lang="pl-PL" altLang="pl-PL" dirty="0">
              <a:latin typeface="Arial" panose="020B0604020202020204" pitchFamily="34" charset="0"/>
            </a:endParaRPr>
          </a:p>
        </p:txBody>
      </p:sp>
      <p:graphicFrame>
        <p:nvGraphicFramePr>
          <p:cNvPr id="18437" name="Object 11"/>
          <p:cNvGraphicFramePr>
            <a:graphicFrameLocks noChangeAspect="1"/>
          </p:cNvGraphicFramePr>
          <p:nvPr/>
        </p:nvGraphicFramePr>
        <p:xfrm>
          <a:off x="2843213" y="3213100"/>
          <a:ext cx="1800225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2" r:id="rId5" imgW="711200" imgH="393700" progId="">
                  <p:embed/>
                </p:oleObj>
              </mc:Choice>
              <mc:Fallback>
                <p:oleObj r:id="rId5" imgW="711200" imgH="393700" progId="">
                  <p:embed/>
                  <p:pic>
                    <p:nvPicPr>
                      <p:cNvPr id="0" name="Obraz 308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43213" y="3213100"/>
                        <a:ext cx="1800225" cy="9842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pl-PL" altLang="pl-PL" dirty="0"/>
              <a:t>Wave equation and speed of sound</a:t>
            </a:r>
          </a:p>
        </p:txBody>
      </p:sp>
      <p:sp>
        <p:nvSpPr>
          <p:cNvPr id="19458" name="Rectangle 6"/>
          <p:cNvSpPr/>
          <p:nvPr/>
        </p:nvSpPr>
        <p:spPr>
          <a:xfrm>
            <a:off x="0" y="298608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endParaRPr lang="pl-PL" altLang="pl-PL" dirty="0">
              <a:latin typeface="Arial" panose="020B0604020202020204" pitchFamily="34" charset="0"/>
            </a:endParaRPr>
          </a:p>
        </p:txBody>
      </p:sp>
      <p:graphicFrame>
        <p:nvGraphicFramePr>
          <p:cNvPr id="19459" name="Object 5"/>
          <p:cNvGraphicFramePr>
            <a:graphicFrameLocks noChangeAspect="1"/>
          </p:cNvGraphicFramePr>
          <p:nvPr/>
        </p:nvGraphicFramePr>
        <p:xfrm>
          <a:off x="1835150" y="2205038"/>
          <a:ext cx="3024188" cy="168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3" r:id="rId3" imgW="1587500" imgH="889000" progId="">
                  <p:embed/>
                </p:oleObj>
              </mc:Choice>
              <mc:Fallback>
                <p:oleObj r:id="rId3" imgW="1587500" imgH="889000" progId="">
                  <p:embed/>
                  <p:pic>
                    <p:nvPicPr>
                      <p:cNvPr id="0" name="Obraz 308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35150" y="2205038"/>
                        <a:ext cx="3024188" cy="16827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Rectangle 8"/>
          <p:cNvSpPr/>
          <p:nvPr/>
        </p:nvSpPr>
        <p:spPr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endParaRPr lang="pl-PL" altLang="pl-PL" dirty="0">
              <a:latin typeface="Arial" panose="020B0604020202020204" pitchFamily="34" charset="0"/>
            </a:endParaRPr>
          </a:p>
        </p:txBody>
      </p:sp>
      <p:graphicFrame>
        <p:nvGraphicFramePr>
          <p:cNvPr id="19461" name="Object 7"/>
          <p:cNvGraphicFramePr>
            <a:graphicFrameLocks noChangeAspect="1"/>
          </p:cNvGraphicFramePr>
          <p:nvPr/>
        </p:nvGraphicFramePr>
        <p:xfrm>
          <a:off x="1476375" y="4652963"/>
          <a:ext cx="1366838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4" r:id="rId5" imgW="647700" imgH="482600" progId="">
                  <p:embed/>
                </p:oleObj>
              </mc:Choice>
              <mc:Fallback>
                <p:oleObj r:id="rId5" imgW="647700" imgH="482600" progId="">
                  <p:embed/>
                  <p:pic>
                    <p:nvPicPr>
                      <p:cNvPr id="0" name="Obraz 308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76375" y="4652963"/>
                        <a:ext cx="1366838" cy="10255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Rectangle 10"/>
          <p:cNvSpPr/>
          <p:nvPr/>
        </p:nvSpPr>
        <p:spPr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endParaRPr lang="pl-PL" altLang="pl-PL" dirty="0">
              <a:latin typeface="Arial" panose="020B0604020202020204" pitchFamily="34" charset="0"/>
            </a:endParaRPr>
          </a:p>
        </p:txBody>
      </p:sp>
      <p:graphicFrame>
        <p:nvGraphicFramePr>
          <p:cNvPr id="19463" name="Object 9"/>
          <p:cNvGraphicFramePr>
            <a:graphicFrameLocks noChangeAspect="1"/>
          </p:cNvGraphicFramePr>
          <p:nvPr/>
        </p:nvGraphicFramePr>
        <p:xfrm>
          <a:off x="3779838" y="4724400"/>
          <a:ext cx="187325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5" r:id="rId7" imgW="876300" imgH="469900" progId="">
                  <p:embed/>
                </p:oleObj>
              </mc:Choice>
              <mc:Fallback>
                <p:oleObj r:id="rId7" imgW="876300" imgH="469900" progId="">
                  <p:embed/>
                  <p:pic>
                    <p:nvPicPr>
                      <p:cNvPr id="0" name="Obraz 308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79838" y="4724400"/>
                        <a:ext cx="1873250" cy="9969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Ba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Types</a:t>
            </a:r>
            <a:r>
              <a:rPr lang="pl-PL" dirty="0" smtClean="0"/>
              <a:t> of </a:t>
            </a:r>
            <a:r>
              <a:rPr lang="pl-PL" dirty="0" err="1" smtClean="0"/>
              <a:t>sound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Infrasound</a:t>
            </a:r>
            <a:r>
              <a:rPr lang="pl-PL" dirty="0" smtClean="0"/>
              <a:t> (</a:t>
            </a:r>
            <a:r>
              <a:rPr lang="pl-PL" dirty="0" err="1" smtClean="0"/>
              <a:t>frequency</a:t>
            </a:r>
            <a:r>
              <a:rPr lang="pl-PL" dirty="0" smtClean="0"/>
              <a:t> </a:t>
            </a:r>
            <a:r>
              <a:rPr lang="pl-PL" dirty="0" err="1" smtClean="0"/>
              <a:t>under</a:t>
            </a:r>
            <a:r>
              <a:rPr lang="pl-PL" dirty="0" smtClean="0"/>
              <a:t> 20 </a:t>
            </a:r>
            <a:r>
              <a:rPr lang="pl-PL" dirty="0" err="1" smtClean="0"/>
              <a:t>Hz</a:t>
            </a:r>
            <a:r>
              <a:rPr lang="pl-PL" dirty="0" smtClean="0"/>
              <a:t>)- </a:t>
            </a:r>
            <a:r>
              <a:rPr lang="pl-PL" dirty="0" err="1" smtClean="0"/>
              <a:t>propagation</a:t>
            </a:r>
            <a:r>
              <a:rPr lang="pl-PL" dirty="0" smtClean="0"/>
              <a:t> in </a:t>
            </a:r>
            <a:r>
              <a:rPr lang="pl-PL" dirty="0" err="1" smtClean="0"/>
              <a:t>air</a:t>
            </a:r>
            <a:endParaRPr lang="pl-PL" dirty="0" smtClean="0"/>
          </a:p>
          <a:p>
            <a:r>
              <a:rPr lang="pl-PL" dirty="0" err="1" smtClean="0"/>
              <a:t>Audible</a:t>
            </a:r>
            <a:r>
              <a:rPr lang="pl-PL" dirty="0" smtClean="0"/>
              <a:t> </a:t>
            </a:r>
            <a:r>
              <a:rPr lang="pl-PL" dirty="0" err="1" smtClean="0"/>
              <a:t>sound</a:t>
            </a:r>
            <a:r>
              <a:rPr lang="pl-PL" dirty="0" smtClean="0"/>
              <a:t> (20 </a:t>
            </a:r>
            <a:r>
              <a:rPr lang="pl-PL" dirty="0" err="1" smtClean="0"/>
              <a:t>Hz</a:t>
            </a:r>
            <a:r>
              <a:rPr lang="pl-PL" dirty="0" smtClean="0"/>
              <a:t> – 20 kHz) – </a:t>
            </a:r>
            <a:r>
              <a:rPr lang="pl-PL" dirty="0" err="1" smtClean="0"/>
              <a:t>propagation</a:t>
            </a:r>
            <a:r>
              <a:rPr lang="pl-PL" dirty="0" smtClean="0"/>
              <a:t> in </a:t>
            </a:r>
            <a:r>
              <a:rPr lang="pl-PL" dirty="0" err="1" smtClean="0"/>
              <a:t>gases</a:t>
            </a:r>
            <a:r>
              <a:rPr lang="pl-PL" dirty="0" smtClean="0"/>
              <a:t> (</a:t>
            </a:r>
            <a:r>
              <a:rPr lang="pl-PL" dirty="0" err="1" smtClean="0"/>
              <a:t>e.g</a:t>
            </a:r>
            <a:r>
              <a:rPr lang="pl-PL" dirty="0" smtClean="0"/>
              <a:t>. in </a:t>
            </a:r>
            <a:r>
              <a:rPr lang="pl-PL" dirty="0" err="1" smtClean="0"/>
              <a:t>air</a:t>
            </a:r>
            <a:r>
              <a:rPr lang="pl-PL" dirty="0" smtClean="0"/>
              <a:t>), </a:t>
            </a:r>
            <a:r>
              <a:rPr lang="pl-PL" dirty="0" err="1" smtClean="0"/>
              <a:t>liquids</a:t>
            </a:r>
            <a:r>
              <a:rPr lang="pl-PL" dirty="0" smtClean="0"/>
              <a:t> (i.e. </a:t>
            </a:r>
            <a:r>
              <a:rPr lang="pl-PL" dirty="0" err="1" smtClean="0"/>
              <a:t>water</a:t>
            </a:r>
            <a:r>
              <a:rPr lang="pl-PL" dirty="0" smtClean="0"/>
              <a:t>)</a:t>
            </a:r>
          </a:p>
          <a:p>
            <a:r>
              <a:rPr lang="pl-PL" dirty="0" err="1" smtClean="0"/>
              <a:t>Ultrasound</a:t>
            </a:r>
            <a:r>
              <a:rPr lang="pl-PL" dirty="0" smtClean="0"/>
              <a:t> (</a:t>
            </a:r>
            <a:r>
              <a:rPr lang="pl-PL" dirty="0" err="1" smtClean="0"/>
              <a:t>above</a:t>
            </a:r>
            <a:r>
              <a:rPr lang="pl-PL" dirty="0" smtClean="0"/>
              <a:t> 20 KHz)- </a:t>
            </a:r>
            <a:r>
              <a:rPr lang="pl-PL" dirty="0" err="1" smtClean="0"/>
              <a:t>propagation</a:t>
            </a:r>
            <a:r>
              <a:rPr lang="pl-PL" dirty="0" smtClean="0"/>
              <a:t> in </a:t>
            </a:r>
            <a:r>
              <a:rPr lang="pl-PL" dirty="0" err="1" smtClean="0"/>
              <a:t>liquids</a:t>
            </a:r>
            <a:r>
              <a:rPr lang="pl-PL" dirty="0" smtClean="0"/>
              <a:t> (</a:t>
            </a:r>
            <a:r>
              <a:rPr lang="pl-PL" dirty="0" err="1"/>
              <a:t>e</a:t>
            </a:r>
            <a:r>
              <a:rPr lang="pl-PL" dirty="0" err="1" smtClean="0"/>
              <a:t>.g</a:t>
            </a:r>
            <a:r>
              <a:rPr lang="pl-PL" dirty="0" smtClean="0"/>
              <a:t>. </a:t>
            </a:r>
            <a:r>
              <a:rPr lang="pl-PL" dirty="0" err="1" smtClean="0"/>
              <a:t>water</a:t>
            </a:r>
            <a:r>
              <a:rPr lang="pl-PL" dirty="0" smtClean="0"/>
              <a:t>), </a:t>
            </a:r>
            <a:r>
              <a:rPr lang="pl-PL" dirty="0" err="1" smtClean="0"/>
              <a:t>solids</a:t>
            </a:r>
            <a:endParaRPr lang="pl-PL" dirty="0" smtClean="0"/>
          </a:p>
          <a:p>
            <a:r>
              <a:rPr lang="pl-PL" dirty="0" err="1" smtClean="0"/>
              <a:t>Hypersound</a:t>
            </a:r>
            <a:r>
              <a:rPr lang="pl-PL" dirty="0" smtClean="0"/>
              <a:t> (</a:t>
            </a:r>
            <a:r>
              <a:rPr lang="pl-PL" dirty="0" err="1" smtClean="0"/>
              <a:t>above</a:t>
            </a:r>
            <a:r>
              <a:rPr lang="pl-PL" dirty="0" smtClean="0"/>
              <a:t> 100 MHz) – </a:t>
            </a:r>
            <a:r>
              <a:rPr lang="pl-PL" dirty="0" err="1" smtClean="0"/>
              <a:t>propagation</a:t>
            </a:r>
            <a:r>
              <a:rPr lang="pl-PL" dirty="0" smtClean="0"/>
              <a:t> in </a:t>
            </a:r>
            <a:r>
              <a:rPr lang="pl-PL" dirty="0" err="1" smtClean="0"/>
              <a:t>solids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>
    <p:randomBa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Sound </a:t>
            </a:r>
            <a:r>
              <a:rPr lang="pl-PL" dirty="0" err="1" smtClean="0"/>
              <a:t>speed</a:t>
            </a:r>
            <a:r>
              <a:rPr lang="pl-PL" dirty="0" smtClean="0"/>
              <a:t> in </a:t>
            </a:r>
            <a:r>
              <a:rPr lang="pl-PL" dirty="0" err="1" smtClean="0"/>
              <a:t>air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7" y="2004435"/>
            <a:ext cx="2181225" cy="4105275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pl-PL" altLang="pl-PL" dirty="0"/>
              <a:t>Speed of sound in </a:t>
            </a:r>
            <a:r>
              <a:rPr lang="pl-PL" altLang="pl-PL" dirty="0" err="1" smtClean="0"/>
              <a:t>gases</a:t>
            </a:r>
            <a:endParaRPr lang="pl-PL" altLang="pl-PL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930" y="1845830"/>
            <a:ext cx="8258175" cy="390525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Sound </a:t>
            </a:r>
            <a:r>
              <a:rPr lang="pl-PL" dirty="0" err="1" smtClean="0"/>
              <a:t>speed</a:t>
            </a:r>
            <a:r>
              <a:rPr lang="pl-PL" dirty="0" smtClean="0"/>
              <a:t> in </a:t>
            </a:r>
            <a:r>
              <a:rPr lang="pl-PL" dirty="0" err="1" smtClean="0"/>
              <a:t>liquids</a:t>
            </a:r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837" y="2257425"/>
            <a:ext cx="2221490" cy="2831536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pl-PL" altLang="pl-PL" dirty="0" err="1"/>
              <a:t>Acoustic</a:t>
            </a:r>
            <a:r>
              <a:rPr lang="pl-PL" altLang="pl-PL" dirty="0"/>
              <a:t> </a:t>
            </a:r>
            <a:r>
              <a:rPr lang="pl-PL" altLang="pl-PL" dirty="0" smtClean="0"/>
              <a:t>field </a:t>
            </a:r>
            <a:r>
              <a:rPr lang="pl-PL" altLang="pl-PL" dirty="0" err="1" smtClean="0"/>
              <a:t>impedance</a:t>
            </a:r>
            <a:endParaRPr lang="pl-PL" altLang="pl-PL" dirty="0"/>
          </a:p>
        </p:txBody>
      </p:sp>
      <p:sp>
        <p:nvSpPr>
          <p:cNvPr id="21506" name="Text Box 5"/>
          <p:cNvSpPr txBox="1"/>
          <p:nvPr/>
        </p:nvSpPr>
        <p:spPr>
          <a:xfrm>
            <a:off x="971550" y="2133600"/>
            <a:ext cx="4392613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dirty="0" err="1">
                <a:latin typeface="Arial" panose="020B0604020202020204" pitchFamily="34" charset="0"/>
              </a:rPr>
              <a:t>Acoustic</a:t>
            </a:r>
            <a:r>
              <a:rPr lang="pl-PL" altLang="pl-PL" dirty="0">
                <a:latin typeface="Arial" panose="020B0604020202020204" pitchFamily="34" charset="0"/>
              </a:rPr>
              <a:t> </a:t>
            </a:r>
            <a:r>
              <a:rPr lang="pl-PL" altLang="pl-PL" dirty="0" smtClean="0">
                <a:latin typeface="Arial" panose="020B0604020202020204" pitchFamily="34" charset="0"/>
              </a:rPr>
              <a:t>field </a:t>
            </a:r>
            <a:r>
              <a:rPr lang="pl-PL" altLang="pl-PL" dirty="0" err="1" smtClean="0">
                <a:latin typeface="Arial" panose="020B0604020202020204" pitchFamily="34" charset="0"/>
              </a:rPr>
              <a:t>impedance</a:t>
            </a:r>
            <a:endParaRPr lang="pl-PL" altLang="pl-PL" dirty="0">
              <a:latin typeface="Arial" panose="020B0604020202020204" pitchFamily="34" charset="0"/>
            </a:endParaRPr>
          </a:p>
        </p:txBody>
      </p:sp>
      <p:sp>
        <p:nvSpPr>
          <p:cNvPr id="21507" name="Rectangle 7"/>
          <p:cNvSpPr/>
          <p:nvPr/>
        </p:nvSpPr>
        <p:spPr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endParaRPr lang="pl-PL" altLang="pl-PL" dirty="0">
              <a:latin typeface="Arial" panose="020B0604020202020204" pitchFamily="34" charset="0"/>
            </a:endParaRPr>
          </a:p>
        </p:txBody>
      </p:sp>
      <p:graphicFrame>
        <p:nvGraphicFramePr>
          <p:cNvPr id="21508" name="Object 6"/>
          <p:cNvGraphicFramePr>
            <a:graphicFrameLocks noChangeAspect="1"/>
          </p:cNvGraphicFramePr>
          <p:nvPr/>
        </p:nvGraphicFramePr>
        <p:xfrm>
          <a:off x="1547813" y="2781300"/>
          <a:ext cx="107950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1" r:id="rId3" imgW="508000" imgH="393700" progId="">
                  <p:embed/>
                </p:oleObj>
              </mc:Choice>
              <mc:Fallback>
                <p:oleObj r:id="rId3" imgW="508000" imgH="393700" progId="">
                  <p:embed/>
                  <p:pic>
                    <p:nvPicPr>
                      <p:cNvPr id="0" name="Obraz 308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47813" y="2781300"/>
                        <a:ext cx="1079500" cy="8350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Text Box 8"/>
          <p:cNvSpPr txBox="1"/>
          <p:nvPr/>
        </p:nvSpPr>
        <p:spPr>
          <a:xfrm>
            <a:off x="1187450" y="3789363"/>
            <a:ext cx="4032250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dirty="0">
                <a:latin typeface="Arial" panose="020B0604020202020204" pitchFamily="34" charset="0"/>
              </a:rPr>
              <a:t>For a plane wave it is called a </a:t>
            </a:r>
            <a:r>
              <a:rPr lang="pl-PL" altLang="pl-PL" dirty="0" err="1">
                <a:latin typeface="Arial" panose="020B0604020202020204" pitchFamily="34" charset="0"/>
              </a:rPr>
              <a:t>characteristic</a:t>
            </a:r>
            <a:r>
              <a:rPr lang="pl-PL" altLang="pl-PL" dirty="0">
                <a:latin typeface="Arial" panose="020B0604020202020204" pitchFamily="34" charset="0"/>
              </a:rPr>
              <a:t> </a:t>
            </a:r>
            <a:r>
              <a:rPr lang="pl-PL" altLang="pl-PL" dirty="0" smtClean="0">
                <a:latin typeface="Arial" panose="020B0604020202020204" pitchFamily="34" charset="0"/>
              </a:rPr>
              <a:t>field </a:t>
            </a:r>
            <a:r>
              <a:rPr lang="pl-PL" altLang="pl-PL" dirty="0">
                <a:latin typeface="Arial" panose="020B0604020202020204" pitchFamily="34" charset="0"/>
              </a:rPr>
              <a:t>resistance</a:t>
            </a:r>
          </a:p>
        </p:txBody>
      </p:sp>
      <p:sp>
        <p:nvSpPr>
          <p:cNvPr id="21510" name="Rectangle 10"/>
          <p:cNvSpPr/>
          <p:nvPr/>
        </p:nvSpPr>
        <p:spPr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endParaRPr lang="pl-PL" altLang="pl-PL" dirty="0">
              <a:latin typeface="Arial" panose="020B0604020202020204" pitchFamily="34" charset="0"/>
            </a:endParaRPr>
          </a:p>
        </p:txBody>
      </p:sp>
      <p:graphicFrame>
        <p:nvGraphicFramePr>
          <p:cNvPr id="21511" name="Object 9"/>
          <p:cNvGraphicFramePr>
            <a:graphicFrameLocks noChangeAspect="1"/>
          </p:cNvGraphicFramePr>
          <p:nvPr/>
        </p:nvGraphicFramePr>
        <p:xfrm>
          <a:off x="1547813" y="4724400"/>
          <a:ext cx="2303462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2" r:id="rId5" imgW="951865" imgH="241300" progId="">
                  <p:embed/>
                </p:oleObj>
              </mc:Choice>
              <mc:Fallback>
                <p:oleObj r:id="rId5" imgW="951865" imgH="241300" progId="">
                  <p:embed/>
                  <p:pic>
                    <p:nvPicPr>
                      <p:cNvPr id="0" name="Obraz 308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47813" y="4724400"/>
                        <a:ext cx="2303462" cy="5762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pole tekstowe 1"/>
          <p:cNvSpPr txBox="1"/>
          <p:nvPr/>
        </p:nvSpPr>
        <p:spPr>
          <a:xfrm>
            <a:off x="4202545" y="4710545"/>
            <a:ext cx="4257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[kg/m</a:t>
            </a:r>
            <a:r>
              <a:rPr lang="pl-PL" baseline="30000" dirty="0" smtClean="0"/>
              <a:t>2</a:t>
            </a:r>
            <a:r>
              <a:rPr lang="pl-PL" dirty="0" smtClean="0"/>
              <a:t>s] = [</a:t>
            </a:r>
            <a:r>
              <a:rPr lang="pl-PL" dirty="0" err="1" smtClean="0"/>
              <a:t>rayl</a:t>
            </a:r>
            <a:r>
              <a:rPr lang="pl-PL" dirty="0"/>
              <a:t>]</a:t>
            </a:r>
          </a:p>
        </p:txBody>
      </p:sp>
    </p:spTree>
  </p:cSld>
  <p:clrMapOvr>
    <a:masterClrMapping/>
  </p:clrMapOvr>
  <p:transition>
    <p:randomBar/>
  </p:transition>
</p:sld>
</file>

<file path=ppt/theme/theme1.xml><?xml version="1.0" encoding="utf-8"?>
<a:theme xmlns:a="http://schemas.openxmlformats.org/drawingml/2006/main" name="1_Projekt domyślny">
  <a:themeElements>
    <a:clrScheme name="1_Projekt domyślny 1">
      <a:dk1>
        <a:srgbClr val="000000"/>
      </a:dk1>
      <a:lt1>
        <a:srgbClr val="FFFFFF"/>
      </a:lt1>
      <a:dk2>
        <a:srgbClr val="FFEBD5"/>
      </a:dk2>
      <a:lt2>
        <a:srgbClr val="78120A"/>
      </a:lt2>
      <a:accent1>
        <a:srgbClr val="E32213"/>
      </a:accent1>
      <a:accent2>
        <a:srgbClr val="FFD3A1"/>
      </a:accent2>
      <a:accent3>
        <a:srgbClr val="FFFFFF"/>
      </a:accent3>
      <a:accent4>
        <a:srgbClr val="000000"/>
      </a:accent4>
      <a:accent5>
        <a:srgbClr val="EFABAA"/>
      </a:accent5>
      <a:accent6>
        <a:srgbClr val="E7BF91"/>
      </a:accent6>
      <a:hlink>
        <a:srgbClr val="FFD9AF"/>
      </a:hlink>
      <a:folHlink>
        <a:srgbClr val="FFB25D"/>
      </a:folHlink>
    </a:clrScheme>
    <a:fontScheme name="1_Projekt domyślny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ojekt domyślny 1">
        <a:dk1>
          <a:srgbClr val="000000"/>
        </a:dk1>
        <a:lt1>
          <a:srgbClr val="FFFFFF"/>
        </a:lt1>
        <a:dk2>
          <a:srgbClr val="FFEBD5"/>
        </a:dk2>
        <a:lt2>
          <a:srgbClr val="78120A"/>
        </a:lt2>
        <a:accent1>
          <a:srgbClr val="E32213"/>
        </a:accent1>
        <a:accent2>
          <a:srgbClr val="FFD3A1"/>
        </a:accent2>
        <a:accent3>
          <a:srgbClr val="FFFFFF"/>
        </a:accent3>
        <a:accent4>
          <a:srgbClr val="000000"/>
        </a:accent4>
        <a:accent5>
          <a:srgbClr val="EFABAA"/>
        </a:accent5>
        <a:accent6>
          <a:srgbClr val="E7BF91"/>
        </a:accent6>
        <a:hlink>
          <a:srgbClr val="FFD9AF"/>
        </a:hlink>
        <a:folHlink>
          <a:srgbClr val="FFB25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szablon1-PL</Template>
  <TotalTime>52</TotalTime>
  <Words>383</Words>
  <Application>Microsoft Office PowerPoint</Application>
  <PresentationFormat>Pokaz na ekranie (4:3)</PresentationFormat>
  <Paragraphs>82</Paragraphs>
  <Slides>16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0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1_Projekt domyślny</vt:lpstr>
      <vt:lpstr>Electroacoustics</vt:lpstr>
      <vt:lpstr>Physical quantities characterizing  sound </vt:lpstr>
      <vt:lpstr>Acoustic potential</vt:lpstr>
      <vt:lpstr>Wave equation and speed of sound</vt:lpstr>
      <vt:lpstr>Types of sound</vt:lpstr>
      <vt:lpstr>Sound speed in air</vt:lpstr>
      <vt:lpstr>Speed of sound in gases</vt:lpstr>
      <vt:lpstr>Sound speed in liquids</vt:lpstr>
      <vt:lpstr>Acoustic field impedance</vt:lpstr>
      <vt:lpstr>Acoustic characteristic field resistance of various media</vt:lpstr>
      <vt:lpstr>Sound intensity</vt:lpstr>
      <vt:lpstr>Sound intensity and sound pressure level (SPL)</vt:lpstr>
      <vt:lpstr>Levels</vt:lpstr>
      <vt:lpstr>Attenuation of sound waves</vt:lpstr>
      <vt:lpstr>Attenuation</vt:lpstr>
      <vt:lpstr>Absorption in gases and liquids</vt:lpstr>
    </vt:vector>
  </TitlesOfParts>
  <Company>Politechnika Wrocławska I-28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Elektroakustyka</dc:title>
  <dc:creator>Andrzej Dobrucki</dc:creator>
  <cp:lastModifiedBy>ado</cp:lastModifiedBy>
  <cp:revision>154</cp:revision>
  <dcterms:created xsi:type="dcterms:W3CDTF">2009-10-03T09:14:00Z</dcterms:created>
  <dcterms:modified xsi:type="dcterms:W3CDTF">2019-03-26T13:17:34Z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1045-10.2.0.7516</vt:lpwstr>
  </property>
</Properties>
</file>