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l-PL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asek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1622425"/>
            <a:ext cx="1655763" cy="5235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1" name="Picture 3" descr="logo pwr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462"/>
            <a:ext cx="7740650" cy="16478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655763" y="1628775"/>
            <a:ext cx="7524750" cy="5229225"/>
          </a:xfrm>
          <a:prstGeom prst="rect">
            <a:avLst/>
          </a:prstGeom>
          <a:solidFill>
            <a:srgbClr val="A719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altLang="pl-PL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73250" y="2130425"/>
            <a:ext cx="7089775" cy="2019300"/>
          </a:xfrm>
        </p:spPr>
        <p:txBody>
          <a:bodyPr/>
          <a:lstStyle>
            <a:lvl1pPr algn="ctr">
              <a:defRPr/>
            </a:lvl1pPr>
          </a:lstStyle>
          <a:p>
            <a:pPr fontAlgn="base"/>
            <a:r>
              <a:rPr lang="pl-PL" strike="noStrike" noProof="1"/>
              <a:t>Kliknij, aby edytować styl wzorca tytułu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873250" y="5697538"/>
            <a:ext cx="7089775" cy="900112"/>
          </a:xfrm>
        </p:spPr>
        <p:txBody>
          <a:bodyPr anchor="b"/>
          <a:lstStyle>
            <a:lvl1pPr marL="0" indent="0" algn="ctr">
              <a:buFontTx/>
              <a:buNone/>
              <a:defRPr sz="2000">
                <a:solidFill>
                  <a:srgbClr val="FFD3A1"/>
                </a:solidFill>
              </a:defRPr>
            </a:lvl1pPr>
          </a:lstStyle>
          <a:p>
            <a:pPr fontAlgn="base"/>
            <a:r>
              <a:rPr lang="pl-PL" strike="noStrike" noProof="1"/>
              <a:t>Kliknij, aby edytować styl wzorca podtytułu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 hasCustomPrompt="1"/>
          </p:nvPr>
        </p:nvSpPr>
        <p:spPr>
          <a:xfrm>
            <a:off x="6931025" y="630238"/>
            <a:ext cx="2105025" cy="6111875"/>
          </a:xfrm>
        </p:spPr>
        <p:txBody>
          <a:bodyPr vert="eaVert"/>
          <a:lstStyle/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>
          <a:xfrm>
            <a:off x="611188" y="630238"/>
            <a:ext cx="6167437" cy="6111875"/>
          </a:xfrm>
        </p:spPr>
        <p:txBody>
          <a:bodyPr vert="eaVert"/>
          <a:lstStyle/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ytuł, tekst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11188" y="630238"/>
            <a:ext cx="8424862" cy="1035050"/>
          </a:xfrm>
        </p:spPr>
        <p:txBody>
          <a:bodyPr/>
          <a:lstStyle/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 hasCustomPrompt="1"/>
          </p:nvPr>
        </p:nvSpPr>
        <p:spPr>
          <a:xfrm>
            <a:off x="611188" y="1881188"/>
            <a:ext cx="4135437" cy="4860925"/>
          </a:xfrm>
        </p:spPr>
        <p:txBody>
          <a:bodyPr/>
          <a:lstStyle/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 hasCustomPrompt="1"/>
          </p:nvPr>
        </p:nvSpPr>
        <p:spPr>
          <a:xfrm>
            <a:off x="4899025" y="1881188"/>
            <a:ext cx="4137025" cy="2354262"/>
          </a:xfrm>
        </p:spPr>
        <p:txBody>
          <a:bodyPr/>
          <a:lstStyle/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 hasCustomPrompt="1"/>
          </p:nvPr>
        </p:nvSpPr>
        <p:spPr>
          <a:xfrm>
            <a:off x="4899025" y="4387850"/>
            <a:ext cx="4137025" cy="2354263"/>
          </a:xfrm>
        </p:spPr>
        <p:txBody>
          <a:bodyPr/>
          <a:lstStyle/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 hasCustomPrompt="1"/>
          </p:nvPr>
        </p:nvSpPr>
        <p:spPr>
          <a:xfrm>
            <a:off x="611188" y="1881188"/>
            <a:ext cx="4135437" cy="4860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899025" y="1881188"/>
            <a:ext cx="4137025" cy="4860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fontAlgn="base"/>
            <a:r>
              <a:rPr lang="pl-PL" strike="noStrike" noProof="1"/>
              <a:t>Kliknij, aby edytować styl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 pwr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-17462"/>
            <a:ext cx="2339975" cy="498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3238" y="481013"/>
            <a:ext cx="8640763" cy="1292225"/>
          </a:xfrm>
          <a:prstGeom prst="rect">
            <a:avLst/>
          </a:prstGeom>
          <a:solidFill>
            <a:srgbClr val="A719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altLang="pl-PL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 flipH="1">
            <a:off x="0" y="1773238"/>
            <a:ext cx="503238" cy="5084763"/>
          </a:xfrm>
          <a:prstGeom prst="rect">
            <a:avLst/>
          </a:prstGeom>
          <a:solidFill>
            <a:srgbClr val="A719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altLang="pl-PL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/>
          </p:cNvSpPr>
          <p:nvPr>
            <p:ph type="title"/>
          </p:nvPr>
        </p:nvSpPr>
        <p:spPr>
          <a:xfrm>
            <a:off x="611188" y="630238"/>
            <a:ext cx="8424862" cy="10350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pl-PL" altLang="pl-PL" dirty="0"/>
              <a:t>Kliknij, aby edytować styl wzorca tytułu</a:t>
            </a:r>
          </a:p>
        </p:txBody>
      </p:sp>
      <p:sp>
        <p:nvSpPr>
          <p:cNvPr id="1030" name="Rectangle 6"/>
          <p:cNvSpPr>
            <a:spLocks noGrp="1"/>
          </p:cNvSpPr>
          <p:nvPr>
            <p:ph type="body"/>
          </p:nvPr>
        </p:nvSpPr>
        <p:spPr>
          <a:xfrm>
            <a:off x="611188" y="1881188"/>
            <a:ext cx="8424862" cy="486092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342900"/>
            <a:r>
              <a:rPr lang="pl-PL" altLang="pl-PL" dirty="0"/>
              <a:t>Kliknij, aby edytować style wzorca tekstu</a:t>
            </a:r>
          </a:p>
          <a:p>
            <a:pPr lvl="1" indent="-285750"/>
            <a:r>
              <a:rPr lang="pl-PL" altLang="pl-PL" dirty="0"/>
              <a:t>Drugi poziom</a:t>
            </a:r>
          </a:p>
          <a:p>
            <a:pPr lvl="2" indent="-228600"/>
            <a:r>
              <a:rPr lang="pl-PL" altLang="pl-PL" dirty="0"/>
              <a:t>Trzeci poziom</a:t>
            </a:r>
          </a:p>
          <a:p>
            <a:pPr lvl="3" indent="-228600"/>
            <a:r>
              <a:rPr lang="pl-PL" altLang="pl-PL" dirty="0"/>
              <a:t>Czwarty poziom</a:t>
            </a:r>
          </a:p>
          <a:p>
            <a:pPr lvl="4" indent="-228600"/>
            <a:r>
              <a:rPr lang="pl-PL" altLang="pl-PL" dirty="0"/>
              <a:t>Piąty poziom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Bar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/>
          <p:cNvSpPr>
            <a:spLocks noGrp="1"/>
          </p:cNvSpPr>
          <p:nvPr>
            <p:ph type="ctr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r>
              <a:rPr lang="pl-PL" altLang="pl-PL" dirty="0">
                <a:latin typeface="+mj-lt"/>
                <a:ea typeface="+mj-ea"/>
                <a:cs typeface="+mj-cs"/>
              </a:rPr>
              <a:t>Electroacoustics</a:t>
            </a:r>
          </a:p>
        </p:txBody>
      </p:sp>
      <p:sp>
        <p:nvSpPr>
          <p:cNvPr id="3074" name="Rectangle 3"/>
          <p:cNvSpPr>
            <a:spLocks noGrp="1"/>
          </p:cNvSpPr>
          <p:nvPr>
            <p:ph type="subTitle" sz="quarter" idx="1"/>
          </p:nvPr>
        </p:nvSpPr>
        <p:spPr/>
        <p:txBody>
          <a:bodyPr vert="horz" wrap="square" lIns="91440" tIns="45720" rIns="91440" bIns="45720" anchor="b"/>
          <a:lstStyle/>
          <a:p>
            <a:pPr eaLnBrk="1" hangingPunct="1"/>
            <a:r>
              <a:rPr lang="pl-PL" altLang="pl-PL" dirty="0">
                <a:solidFill>
                  <a:srgbClr val="FFD3A1"/>
                </a:solidFill>
                <a:latin typeface="+mn-lt"/>
                <a:ea typeface="+mn-ea"/>
                <a:cs typeface="+mn-cs"/>
              </a:rPr>
              <a:t>Kierunek „Elektronika”, rok II</a:t>
            </a:r>
          </a:p>
        </p:txBody>
      </p:sp>
    </p:spTree>
  </p:cSld>
  <p:clrMapOvr>
    <a:masterClrMapping/>
  </p:clrMapOvr>
  <p:transition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r>
              <a:rPr lang="pl-PL" altLang="pl-PL" dirty="0"/>
              <a:t>General informations</a:t>
            </a:r>
          </a:p>
        </p:txBody>
      </p:sp>
      <p:sp>
        <p:nvSpPr>
          <p:cNvPr id="4098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/>
            <a:r>
              <a:rPr lang="pl-PL" altLang="pl-PL" sz="2800" dirty="0"/>
              <a:t>Lecturer: prof. dr hab. Andrzej Dobrucki</a:t>
            </a:r>
          </a:p>
          <a:p>
            <a:pPr eaLnBrk="1" hangingPunct="1"/>
            <a:r>
              <a:rPr lang="pl-PL" altLang="pl-PL" sz="2800" dirty="0"/>
              <a:t>Consultations: building C-5, room 608, </a:t>
            </a:r>
          </a:p>
          <a:p>
            <a:pPr eaLnBrk="1" hangingPunct="1"/>
            <a:r>
              <a:rPr lang="pl-PL" altLang="pl-PL" sz="2800" dirty="0"/>
              <a:t>Time: Tuesday </a:t>
            </a:r>
            <a:r>
              <a:rPr lang="pl-PL" altLang="pl-PL" dirty="0"/>
              <a:t>9.00 – 11.00              				  </a:t>
            </a:r>
            <a:r>
              <a:rPr lang="pl-PL" altLang="pl-PL" sz="2800" dirty="0"/>
              <a:t>Wednesday  9.00 – 11.00</a:t>
            </a:r>
          </a:p>
          <a:p>
            <a:pPr eaLnBrk="1" hangingPunct="1"/>
            <a:endParaRPr lang="pl-PL" altLang="pl-PL" sz="2800" dirty="0"/>
          </a:p>
          <a:p>
            <a:pPr eaLnBrk="1" hangingPunct="1">
              <a:buNone/>
            </a:pPr>
            <a:r>
              <a:rPr lang="pl-PL" altLang="pl-PL" dirty="0"/>
              <a:t> </a:t>
            </a:r>
          </a:p>
        </p:txBody>
      </p:sp>
    </p:spTree>
  </p:cSld>
  <p:clrMapOvr>
    <a:masterClrMapping/>
  </p:clrMapOvr>
  <p:transition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r>
              <a:rPr lang="pl-PL" altLang="pl-PL" dirty="0"/>
              <a:t>Bibliography</a:t>
            </a:r>
          </a:p>
        </p:txBody>
      </p:sp>
      <p:sp>
        <p:nvSpPr>
          <p:cNvPr id="6146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r>
              <a:rPr lang="en-US" sz="2800" dirty="0"/>
              <a:t>[1] Jens </a:t>
            </a:r>
            <a:r>
              <a:rPr lang="en-US" sz="2800" dirty="0" err="1" smtClean="0"/>
              <a:t>Blauert</a:t>
            </a:r>
            <a:r>
              <a:rPr lang="en-US" sz="2800" dirty="0" smtClean="0"/>
              <a:t>, </a:t>
            </a:r>
            <a:r>
              <a:rPr lang="en-US" sz="2800" dirty="0"/>
              <a:t>Ning Xiang: Acoustics for Engineers. Troy Lectures, Second Edition, Springer.</a:t>
            </a:r>
            <a:endParaRPr lang="pl-PL" sz="2800" dirty="0"/>
          </a:p>
          <a:p>
            <a:r>
              <a:rPr lang="en-US" sz="2800" dirty="0"/>
              <a:t>[2] F. Alton Everest, </a:t>
            </a:r>
            <a:r>
              <a:rPr lang="en-US" sz="2800" dirty="0" err="1"/>
              <a:t>Mastr</a:t>
            </a:r>
            <a:r>
              <a:rPr lang="en-US" sz="2800" dirty="0"/>
              <a:t> Handbook of Acoustics, Fourth </a:t>
            </a:r>
            <a:r>
              <a:rPr lang="en-US" sz="2800" dirty="0" err="1"/>
              <a:t>EditionMc</a:t>
            </a:r>
            <a:r>
              <a:rPr lang="en-US" sz="2800" dirty="0"/>
              <a:t> </a:t>
            </a:r>
            <a:r>
              <a:rPr lang="en-US" sz="2800" dirty="0" err="1"/>
              <a:t>Graw</a:t>
            </a:r>
            <a:r>
              <a:rPr lang="en-US" sz="2800" dirty="0"/>
              <a:t>-Hill.</a:t>
            </a:r>
            <a:endParaRPr lang="pl-PL" sz="2800" dirty="0"/>
          </a:p>
          <a:p>
            <a:pPr eaLnBrk="1" hangingPunct="1">
              <a:lnSpc>
                <a:spcPct val="90000"/>
              </a:lnSpc>
            </a:pPr>
            <a:r>
              <a:rPr lang="pl-PL" altLang="pl-PL" sz="2800" dirty="0" smtClean="0"/>
              <a:t>[3] Thomas </a:t>
            </a:r>
            <a:r>
              <a:rPr lang="pl-PL" altLang="pl-PL" sz="2800" dirty="0" err="1" smtClean="0"/>
              <a:t>Rossing</a:t>
            </a:r>
            <a:r>
              <a:rPr lang="pl-PL" altLang="pl-PL" sz="2800" dirty="0" smtClean="0"/>
              <a:t> (Ed.): Springer </a:t>
            </a:r>
            <a:r>
              <a:rPr lang="pl-PL" altLang="pl-PL" sz="2800" dirty="0" err="1" smtClean="0"/>
              <a:t>Hanbook</a:t>
            </a:r>
            <a:r>
              <a:rPr lang="pl-PL" altLang="pl-PL" sz="2800" dirty="0" smtClean="0"/>
              <a:t> of </a:t>
            </a:r>
            <a:r>
              <a:rPr lang="pl-PL" altLang="pl-PL" sz="2800" dirty="0" err="1" smtClean="0"/>
              <a:t>Acoustics</a:t>
            </a:r>
            <a:r>
              <a:rPr lang="pl-PL" altLang="pl-PL" sz="2800" dirty="0" smtClean="0"/>
              <a:t>, Springer</a:t>
            </a:r>
            <a:endParaRPr lang="pl-PL" altLang="pl-PL" sz="2800" dirty="0"/>
          </a:p>
        </p:txBody>
      </p:sp>
    </p:spTree>
  </p:cSld>
  <p:clrMapOvr>
    <a:masterClrMapping/>
  </p:clrMapOvr>
  <p:transition>
    <p:randomBa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r>
              <a:rPr lang="pl-PL" altLang="pl-PL" dirty="0"/>
              <a:t>Issues</a:t>
            </a:r>
          </a:p>
        </p:txBody>
      </p:sp>
      <p:sp>
        <p:nvSpPr>
          <p:cNvPr id="7170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marL="514350" indent="-514350">
              <a:buFont typeface="Trebuchet MS" panose="020B0603020202020204" pitchFamily="34" charset="0"/>
              <a:buAutoNum type="arabicPeriod"/>
            </a:pPr>
            <a:r>
              <a:rPr sz="2400" dirty="0">
                <a:sym typeface="+mn-ea"/>
              </a:rPr>
              <a:t>Mechanical vibration of </a:t>
            </a:r>
            <a:r>
              <a:rPr lang="pl-PL" sz="2400" dirty="0">
                <a:sym typeface="+mn-ea"/>
              </a:rPr>
              <a:t>systems of one and </a:t>
            </a:r>
            <a:r>
              <a:rPr sz="2400" dirty="0">
                <a:sym typeface="+mn-ea"/>
              </a:rPr>
              <a:t>multi degrees of freedom</a:t>
            </a:r>
            <a:endParaRPr sz="2400" dirty="0"/>
          </a:p>
          <a:p>
            <a:pPr marL="514350" indent="-514350">
              <a:buFont typeface="Trebuchet MS" panose="020B0603020202020204" pitchFamily="34" charset="0"/>
              <a:buAutoNum type="arabicPeriod"/>
            </a:pPr>
            <a:r>
              <a:rPr sz="2400" dirty="0">
                <a:sym typeface="+mn-ea"/>
              </a:rPr>
              <a:t>Propagation of acoustic and ultrasonic waves</a:t>
            </a:r>
            <a:endParaRPr sz="2400" dirty="0"/>
          </a:p>
          <a:p>
            <a:pPr marL="514350" indent="-514350">
              <a:buFont typeface="Trebuchet MS" panose="020B0603020202020204" pitchFamily="34" charset="0"/>
              <a:buAutoNum type="arabicPeriod"/>
            </a:pPr>
            <a:r>
              <a:rPr sz="2400" dirty="0">
                <a:sym typeface="+mn-ea"/>
              </a:rPr>
              <a:t>Quantities characterizing acoustic field in an open space</a:t>
            </a:r>
            <a:endParaRPr sz="2400" dirty="0"/>
          </a:p>
          <a:p>
            <a:pPr marL="514350" indent="-514350">
              <a:buFont typeface="Trebuchet MS" panose="020B0603020202020204" pitchFamily="34" charset="0"/>
              <a:buAutoNum type="arabicPeriod"/>
            </a:pPr>
            <a:r>
              <a:rPr sz="2400" dirty="0">
                <a:sym typeface="+mn-ea"/>
              </a:rPr>
              <a:t>Quantities characterizing acoustic field in rooms</a:t>
            </a:r>
          </a:p>
          <a:p>
            <a:pPr marL="514350" indent="-514350">
              <a:buFont typeface="Trebuchet MS" panose="020B0603020202020204" pitchFamily="34" charset="0"/>
              <a:buAutoNum type="arabicPeriod"/>
            </a:pPr>
            <a:r>
              <a:rPr sz="2400" dirty="0">
                <a:sym typeface="+mn-ea"/>
              </a:rPr>
              <a:t>Basic acoustical systems. Electrical, mechanical and acoustic analogies</a:t>
            </a:r>
            <a:endParaRPr sz="2400" dirty="0"/>
          </a:p>
          <a:p>
            <a:pPr marL="514350" indent="-514350">
              <a:buFont typeface="Trebuchet MS" panose="020B0603020202020204" pitchFamily="34" charset="0"/>
              <a:buAutoNum type="arabicPeriod"/>
            </a:pPr>
            <a:endParaRPr sz="2400" dirty="0"/>
          </a:p>
          <a:p>
            <a:pPr marL="514350" indent="-514350">
              <a:buFont typeface="Trebuchet MS" panose="020B0603020202020204" pitchFamily="34" charset="0"/>
              <a:buAutoNum type="arabicPeriod"/>
            </a:pPr>
            <a:endParaRPr sz="2400" dirty="0"/>
          </a:p>
          <a:p>
            <a:pPr eaLnBrk="1" hangingPunct="1">
              <a:lnSpc>
                <a:spcPct val="90000"/>
              </a:lnSpc>
            </a:pPr>
            <a:endParaRPr lang="pl-PL" altLang="pl-PL" sz="2400" dirty="0"/>
          </a:p>
        </p:txBody>
      </p:sp>
    </p:spTree>
  </p:cSld>
  <p:clrMapOvr>
    <a:masterClrMapping/>
  </p:clrMapOvr>
  <p:transition>
    <p:randomBar/>
  </p:transition>
</p:sld>
</file>

<file path=ppt/theme/theme1.xml><?xml version="1.0" encoding="utf-8"?>
<a:theme xmlns:a="http://schemas.openxmlformats.org/drawingml/2006/main" name="1_Projekt domyślny">
  <a:themeElements>
    <a:clrScheme name="1_Projekt domyślny 1">
      <a:dk1>
        <a:srgbClr val="000000"/>
      </a:dk1>
      <a:lt1>
        <a:srgbClr val="FFFFFF"/>
      </a:lt1>
      <a:dk2>
        <a:srgbClr val="FFEBD5"/>
      </a:dk2>
      <a:lt2>
        <a:srgbClr val="78120A"/>
      </a:lt2>
      <a:accent1>
        <a:srgbClr val="E32213"/>
      </a:accent1>
      <a:accent2>
        <a:srgbClr val="FFD3A1"/>
      </a:accent2>
      <a:accent3>
        <a:srgbClr val="FFFFFF"/>
      </a:accent3>
      <a:accent4>
        <a:srgbClr val="000000"/>
      </a:accent4>
      <a:accent5>
        <a:srgbClr val="EFABAA"/>
      </a:accent5>
      <a:accent6>
        <a:srgbClr val="E7BF91"/>
      </a:accent6>
      <a:hlink>
        <a:srgbClr val="FFD9AF"/>
      </a:hlink>
      <a:folHlink>
        <a:srgbClr val="FFB25D"/>
      </a:folHlink>
    </a:clrScheme>
    <a:fontScheme name="1_Projekt domyślny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ojekt domyślny 1">
        <a:dk1>
          <a:srgbClr val="000000"/>
        </a:dk1>
        <a:lt1>
          <a:srgbClr val="FFFFFF"/>
        </a:lt1>
        <a:dk2>
          <a:srgbClr val="FFEBD5"/>
        </a:dk2>
        <a:lt2>
          <a:srgbClr val="78120A"/>
        </a:lt2>
        <a:accent1>
          <a:srgbClr val="E32213"/>
        </a:accent1>
        <a:accent2>
          <a:srgbClr val="FFD3A1"/>
        </a:accent2>
        <a:accent3>
          <a:srgbClr val="FFFFFF"/>
        </a:accent3>
        <a:accent4>
          <a:srgbClr val="000000"/>
        </a:accent4>
        <a:accent5>
          <a:srgbClr val="EFABAA"/>
        </a:accent5>
        <a:accent6>
          <a:srgbClr val="E7BF91"/>
        </a:accent6>
        <a:hlink>
          <a:srgbClr val="FFD9AF"/>
        </a:hlink>
        <a:folHlink>
          <a:srgbClr val="FFB25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szablon1-PL</Template>
  <TotalTime>222</TotalTime>
  <Words>127</Words>
  <Application>Microsoft Office PowerPoint</Application>
  <PresentationFormat>Pokaz na ekranie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1_Projekt domyślny</vt:lpstr>
      <vt:lpstr>Electroacoustics</vt:lpstr>
      <vt:lpstr>General informations</vt:lpstr>
      <vt:lpstr>Bibliography</vt:lpstr>
      <vt:lpstr>Issues</vt:lpstr>
    </vt:vector>
  </TitlesOfParts>
  <Company>Politechnika Wrocławska I-28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Elektroakustyka</dc:title>
  <dc:creator>Andrzej Dobrucki</dc:creator>
  <cp:lastModifiedBy>ado</cp:lastModifiedBy>
  <cp:revision>141</cp:revision>
  <dcterms:created xsi:type="dcterms:W3CDTF">2009-10-03T09:14:00Z</dcterms:created>
  <dcterms:modified xsi:type="dcterms:W3CDTF">2019-03-14T10:08:48Z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1045-10.2.0.7516</vt:lpwstr>
  </property>
</Properties>
</file>