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sek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22425"/>
            <a:ext cx="1655763" cy="5235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3" descr="logo pw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462"/>
            <a:ext cx="7740650" cy="1647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55763" y="1628775"/>
            <a:ext cx="7524750" cy="5229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73250" y="2130425"/>
            <a:ext cx="7089775" cy="2019300"/>
          </a:xfrm>
        </p:spPr>
        <p:txBody>
          <a:bodyPr/>
          <a:lstStyle>
            <a:lvl1pPr algn="ctr">
              <a:defRPr/>
            </a:lvl1pPr>
          </a:lstStyle>
          <a:p>
            <a:pPr fontAlgn="base"/>
            <a:r>
              <a:rPr lang="pl-PL" strike="noStrike" noProof="1"/>
              <a:t>Kliknij, aby edytować styl wzorca tytułu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73250" y="5697538"/>
            <a:ext cx="7089775" cy="900112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rgbClr val="FFD3A1"/>
                </a:solidFill>
              </a:defRPr>
            </a:lvl1pPr>
          </a:lstStyle>
          <a:p>
            <a:pPr fontAlgn="base"/>
            <a:r>
              <a:rPr lang="pl-PL" strike="noStrike" noProof="1"/>
              <a:t>Kliknij, aby edytować styl wzorca podtytułu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931025" y="630238"/>
            <a:ext cx="2105025" cy="6111875"/>
          </a:xfrm>
        </p:spPr>
        <p:txBody>
          <a:bodyPr vert="eaVert"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188" y="630238"/>
            <a:ext cx="6167437" cy="6111875"/>
          </a:xfrm>
        </p:spPr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11188" y="630238"/>
            <a:ext cx="8424862" cy="1035050"/>
          </a:xfrm>
        </p:spPr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 hasCustomPrompt="1"/>
          </p:nvPr>
        </p:nvSpPr>
        <p:spPr>
          <a:xfrm>
            <a:off x="4899025" y="1881188"/>
            <a:ext cx="4137025" cy="2354262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 hasCustomPrompt="1"/>
          </p:nvPr>
        </p:nvSpPr>
        <p:spPr>
          <a:xfrm>
            <a:off x="4899025" y="4387850"/>
            <a:ext cx="4137025" cy="2354263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899025" y="1881188"/>
            <a:ext cx="4137025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pwr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17462"/>
            <a:ext cx="2339975" cy="49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3238" y="481013"/>
            <a:ext cx="8640763" cy="1292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flipH="1">
            <a:off x="0" y="1773238"/>
            <a:ext cx="503238" cy="5084763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title"/>
          </p:nvPr>
        </p:nvSpPr>
        <p:spPr>
          <a:xfrm>
            <a:off x="611188" y="630238"/>
            <a:ext cx="8424862" cy="10350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pl-PL" altLang="pl-PL" dirty="0"/>
              <a:t>Kliknij, aby edytować styl wzorca tytułu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body"/>
          </p:nvPr>
        </p:nvSpPr>
        <p:spPr>
          <a:xfrm>
            <a:off x="611188" y="1881188"/>
            <a:ext cx="8424862" cy="48609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pl-PL" altLang="pl-PL" dirty="0"/>
              <a:t>Kliknij, aby edytować style wzorca tekstu</a:t>
            </a:r>
          </a:p>
          <a:p>
            <a:pPr lvl="1" indent="-285750"/>
            <a:r>
              <a:rPr lang="pl-PL" altLang="pl-PL" dirty="0"/>
              <a:t>Drugi poziom</a:t>
            </a:r>
          </a:p>
          <a:p>
            <a:pPr lvl="2" indent="-228600"/>
            <a:r>
              <a:rPr lang="pl-PL" altLang="pl-PL" dirty="0"/>
              <a:t>Trzeci poziom</a:t>
            </a:r>
          </a:p>
          <a:p>
            <a:pPr lvl="3" indent="-228600"/>
            <a:r>
              <a:rPr lang="pl-PL" altLang="pl-PL" dirty="0"/>
              <a:t>Czwarty poziom</a:t>
            </a:r>
          </a:p>
          <a:p>
            <a:pPr lvl="4" indent="-228600"/>
            <a:r>
              <a:rPr lang="pl-PL" altLang="pl-PL" dirty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Bar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Microsoft_Word_97_-_2003_Document1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>
                <a:latin typeface="+mj-lt"/>
                <a:ea typeface="+mj-ea"/>
                <a:cs typeface="+mj-cs"/>
              </a:rPr>
              <a:t>Electroacoustics</a:t>
            </a:r>
          </a:p>
        </p:txBody>
      </p:sp>
      <p:sp>
        <p:nvSpPr>
          <p:cNvPr id="3074" name="Rectangle 3"/>
          <p:cNvSpPr>
            <a:spLocks noGrp="1"/>
          </p:cNvSpPr>
          <p:nvPr>
            <p:ph type="subTitle" sz="quarter" idx="1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lang="pl-PL" altLang="pl-PL" dirty="0">
                <a:solidFill>
                  <a:srgbClr val="FFD3A1"/>
                </a:solidFill>
                <a:latin typeface="+mn-lt"/>
                <a:ea typeface="+mn-ea"/>
                <a:cs typeface="+mn-cs"/>
              </a:rPr>
              <a:t>Kierunek „Elektronika”, rok II</a:t>
            </a:r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sz="3200" dirty="0"/>
              <a:t>Vibrating system of one degree of freedom</a:t>
            </a:r>
          </a:p>
        </p:txBody>
      </p:sp>
      <p:grpSp>
        <p:nvGrpSpPr>
          <p:cNvPr id="9218" name="Group 37"/>
          <p:cNvGrpSpPr/>
          <p:nvPr/>
        </p:nvGrpSpPr>
        <p:grpSpPr>
          <a:xfrm>
            <a:off x="3563938" y="2060575"/>
            <a:ext cx="2736850" cy="3960813"/>
            <a:chOff x="2245" y="1298"/>
            <a:chExt cx="1724" cy="2495"/>
          </a:xfrm>
        </p:grpSpPr>
        <p:sp>
          <p:nvSpPr>
            <p:cNvPr id="9219" name="Rectangle 6" descr="Jasny ukośny w górę"/>
            <p:cNvSpPr/>
            <p:nvPr/>
          </p:nvSpPr>
          <p:spPr>
            <a:xfrm>
              <a:off x="2245" y="1298"/>
              <a:ext cx="1451" cy="182"/>
            </a:xfrm>
            <a:prstGeom prst="rect">
              <a:avLst/>
            </a:prstGeom>
            <a:blipFill rotWithShape="0">
              <a:blip r:embed="rId2"/>
            </a:blipFill>
            <a:ln w="9525">
              <a:noFill/>
            </a:ln>
          </p:spPr>
          <p:txBody>
            <a:bodyPr wrap="none" anchor="ctr"/>
            <a:lstStyle/>
            <a:p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9220" name="Line 7"/>
            <p:cNvSpPr/>
            <p:nvPr/>
          </p:nvSpPr>
          <p:spPr>
            <a:xfrm>
              <a:off x="2245" y="1298"/>
              <a:ext cx="0" cy="18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21" name="Line 8"/>
            <p:cNvSpPr/>
            <p:nvPr/>
          </p:nvSpPr>
          <p:spPr>
            <a:xfrm>
              <a:off x="3696" y="1298"/>
              <a:ext cx="0" cy="18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22" name="Line 9"/>
            <p:cNvSpPr/>
            <p:nvPr/>
          </p:nvSpPr>
          <p:spPr>
            <a:xfrm>
              <a:off x="2245" y="1480"/>
              <a:ext cx="1451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23" name="Line 10"/>
            <p:cNvSpPr/>
            <p:nvPr/>
          </p:nvSpPr>
          <p:spPr>
            <a:xfrm>
              <a:off x="2472" y="1480"/>
              <a:ext cx="0" cy="18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24" name="Line 11"/>
            <p:cNvSpPr/>
            <p:nvPr/>
          </p:nvSpPr>
          <p:spPr>
            <a:xfrm>
              <a:off x="2472" y="1661"/>
              <a:ext cx="181" cy="9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25" name="Line 12"/>
            <p:cNvSpPr/>
            <p:nvPr/>
          </p:nvSpPr>
          <p:spPr>
            <a:xfrm flipV="1">
              <a:off x="2472" y="1752"/>
              <a:ext cx="181" cy="9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26" name="Line 13"/>
            <p:cNvSpPr/>
            <p:nvPr/>
          </p:nvSpPr>
          <p:spPr>
            <a:xfrm>
              <a:off x="2472" y="1842"/>
              <a:ext cx="181" cy="9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27" name="Line 14"/>
            <p:cNvSpPr/>
            <p:nvPr/>
          </p:nvSpPr>
          <p:spPr>
            <a:xfrm flipV="1">
              <a:off x="2472" y="1933"/>
              <a:ext cx="181" cy="9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28" name="Line 15"/>
            <p:cNvSpPr/>
            <p:nvPr/>
          </p:nvSpPr>
          <p:spPr>
            <a:xfrm>
              <a:off x="2472" y="2024"/>
              <a:ext cx="181" cy="9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29" name="Line 16"/>
            <p:cNvSpPr/>
            <p:nvPr/>
          </p:nvSpPr>
          <p:spPr>
            <a:xfrm flipV="1">
              <a:off x="2472" y="2115"/>
              <a:ext cx="181" cy="9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30" name="Line 17"/>
            <p:cNvSpPr/>
            <p:nvPr/>
          </p:nvSpPr>
          <p:spPr>
            <a:xfrm>
              <a:off x="2472" y="2205"/>
              <a:ext cx="181" cy="9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31" name="Line 18"/>
            <p:cNvSpPr/>
            <p:nvPr/>
          </p:nvSpPr>
          <p:spPr>
            <a:xfrm flipV="1">
              <a:off x="2472" y="2296"/>
              <a:ext cx="181" cy="9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32" name="Line 19"/>
            <p:cNvSpPr/>
            <p:nvPr/>
          </p:nvSpPr>
          <p:spPr>
            <a:xfrm>
              <a:off x="2472" y="2387"/>
              <a:ext cx="0" cy="18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33" name="Line 20"/>
            <p:cNvSpPr/>
            <p:nvPr/>
          </p:nvSpPr>
          <p:spPr>
            <a:xfrm>
              <a:off x="3334" y="1480"/>
              <a:ext cx="0" cy="589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34" name="Line 21"/>
            <p:cNvSpPr/>
            <p:nvPr/>
          </p:nvSpPr>
          <p:spPr>
            <a:xfrm>
              <a:off x="3243" y="1706"/>
              <a:ext cx="0" cy="454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35" name="Line 22"/>
            <p:cNvSpPr/>
            <p:nvPr/>
          </p:nvSpPr>
          <p:spPr>
            <a:xfrm>
              <a:off x="3243" y="2160"/>
              <a:ext cx="181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36" name="Line 23"/>
            <p:cNvSpPr/>
            <p:nvPr/>
          </p:nvSpPr>
          <p:spPr>
            <a:xfrm>
              <a:off x="3424" y="1706"/>
              <a:ext cx="0" cy="454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37" name="Line 25"/>
            <p:cNvSpPr/>
            <p:nvPr/>
          </p:nvSpPr>
          <p:spPr>
            <a:xfrm>
              <a:off x="3334" y="2160"/>
              <a:ext cx="0" cy="408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38" name="Rectangle 26" descr="25%"/>
            <p:cNvSpPr/>
            <p:nvPr/>
          </p:nvSpPr>
          <p:spPr>
            <a:xfrm>
              <a:off x="2381" y="2568"/>
              <a:ext cx="1270" cy="363"/>
            </a:xfrm>
            <a:prstGeom prst="rect">
              <a:avLst/>
            </a:prstGeom>
            <a:blipFill rotWithShape="0">
              <a:blip r:embed="rId3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9239" name="Rectangle 27" descr="Jasny ukośny w górę"/>
            <p:cNvSpPr/>
            <p:nvPr/>
          </p:nvSpPr>
          <p:spPr>
            <a:xfrm>
              <a:off x="2245" y="3612"/>
              <a:ext cx="1542" cy="181"/>
            </a:xfrm>
            <a:prstGeom prst="rect">
              <a:avLst/>
            </a:prstGeom>
            <a:blipFill rotWithShape="0">
              <a:blip r:embed="rId2"/>
            </a:blipFill>
            <a:ln w="9525">
              <a:noFill/>
            </a:ln>
          </p:spPr>
          <p:txBody>
            <a:bodyPr wrap="none" anchor="ctr"/>
            <a:lstStyle/>
            <a:p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9240" name="Line 29"/>
            <p:cNvSpPr/>
            <p:nvPr/>
          </p:nvSpPr>
          <p:spPr>
            <a:xfrm flipV="1">
              <a:off x="2245" y="3612"/>
              <a:ext cx="0" cy="18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41" name="Line 30"/>
            <p:cNvSpPr/>
            <p:nvPr/>
          </p:nvSpPr>
          <p:spPr>
            <a:xfrm flipV="1">
              <a:off x="3787" y="3612"/>
              <a:ext cx="0" cy="18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42" name="Line 31"/>
            <p:cNvSpPr/>
            <p:nvPr/>
          </p:nvSpPr>
          <p:spPr>
            <a:xfrm>
              <a:off x="2245" y="3612"/>
              <a:ext cx="154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43" name="Line 32"/>
            <p:cNvSpPr/>
            <p:nvPr/>
          </p:nvSpPr>
          <p:spPr>
            <a:xfrm flipV="1">
              <a:off x="2971" y="2931"/>
              <a:ext cx="0" cy="68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9244" name="Text Box 33"/>
            <p:cNvSpPr txBox="1"/>
            <p:nvPr/>
          </p:nvSpPr>
          <p:spPr>
            <a:xfrm>
              <a:off x="2744" y="1842"/>
              <a:ext cx="22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i="1" dirty="0">
                  <a:latin typeface="Arial" panose="020B0604020202020204" pitchFamily="34" charset="0"/>
                </a:rPr>
                <a:t>k</a:t>
              </a:r>
            </a:p>
          </p:txBody>
        </p:sp>
        <p:sp>
          <p:nvSpPr>
            <p:cNvPr id="9245" name="Text Box 34"/>
            <p:cNvSpPr txBox="1"/>
            <p:nvPr/>
          </p:nvSpPr>
          <p:spPr>
            <a:xfrm>
              <a:off x="3515" y="1842"/>
              <a:ext cx="22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i="1" dirty="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9246" name="Text Box 35"/>
            <p:cNvSpPr txBox="1"/>
            <p:nvPr/>
          </p:nvSpPr>
          <p:spPr>
            <a:xfrm>
              <a:off x="3742" y="2614"/>
              <a:ext cx="22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i="1" dirty="0">
                  <a:latin typeface="Arial" panose="020B0604020202020204" pitchFamily="34" charset="0"/>
                </a:rPr>
                <a:t>m</a:t>
              </a:r>
            </a:p>
          </p:txBody>
        </p:sp>
      </p:grpSp>
      <p:sp>
        <p:nvSpPr>
          <p:cNvPr id="9247" name="Text Box 36"/>
          <p:cNvSpPr txBox="1"/>
          <p:nvPr/>
        </p:nvSpPr>
        <p:spPr>
          <a:xfrm>
            <a:off x="4859338" y="5013325"/>
            <a:ext cx="360362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204117532"/>
      </p:ext>
    </p:extLst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sz="2800" dirty="0"/>
              <a:t>Free vibrations without and with losses</a:t>
            </a:r>
          </a:p>
        </p:txBody>
      </p:sp>
      <p:graphicFrame>
        <p:nvGraphicFramePr>
          <p:cNvPr id="10242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2124075" y="2133600"/>
          <a:ext cx="4824413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r:id="rId3" imgW="4572000" imgH="1285875" progId="Mathcad">
                  <p:embed/>
                </p:oleObj>
              </mc:Choice>
              <mc:Fallback>
                <p:oleObj r:id="rId3" imgW="4572000" imgH="1285875" progId="Mathca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4075" y="2133600"/>
                        <a:ext cx="4824413" cy="135731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2124075" y="4508500"/>
          <a:ext cx="511175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r:id="rId5" imgW="4572000" imgH="1285875" progId="Mathcad">
                  <p:embed/>
                </p:oleObj>
              </mc:Choice>
              <mc:Fallback>
                <p:oleObj r:id="rId5" imgW="4572000" imgH="1285875" progId="Mathca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4075" y="4508500"/>
                        <a:ext cx="5111750" cy="143827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4018590"/>
      </p:ext>
    </p:extLst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/>
              <a:t>Displacement and velocity resonance</a:t>
            </a:r>
          </a:p>
        </p:txBody>
      </p:sp>
      <p:pic>
        <p:nvPicPr>
          <p:cNvPr id="11266" name="Picture 5" descr="Rez_wy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8" y="2349500"/>
            <a:ext cx="4279900" cy="2852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Picture 6" descr="Rez_v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349500"/>
            <a:ext cx="4248150" cy="2601913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821711984"/>
      </p:ext>
    </p:extLst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/>
              <a:t>System of two degrees of freedom</a:t>
            </a:r>
          </a:p>
        </p:txBody>
      </p:sp>
      <p:pic>
        <p:nvPicPr>
          <p:cNvPr id="12290" name="Picture 5" descr="Rys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350" y="1989138"/>
            <a:ext cx="2400300" cy="3783012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2291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4356100" y="2349500"/>
          <a:ext cx="3960813" cy="315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r:id="rId4" imgW="3524250" imgH="2809875" progId="Mathcad">
                  <p:embed/>
                </p:oleObj>
              </mc:Choice>
              <mc:Fallback>
                <p:oleObj r:id="rId4" imgW="3524250" imgH="2809875" progId="Mathca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56100" y="2349500"/>
                        <a:ext cx="3960813" cy="315753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4505882"/>
      </p:ext>
    </p:extLst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/>
              <a:t>Waves in a string</a:t>
            </a:r>
          </a:p>
        </p:txBody>
      </p:sp>
      <p:graphicFrame>
        <p:nvGraphicFramePr>
          <p:cNvPr id="1331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916238" y="1881188"/>
          <a:ext cx="4103687" cy="486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r:id="rId4" imgW="5056505" imgH="8385175" progId="Word.Document.8">
                  <p:embed/>
                </p:oleObj>
              </mc:Choice>
              <mc:Fallback>
                <p:oleObj r:id="rId4" imgW="5056505" imgH="838517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16238" y="1881188"/>
                        <a:ext cx="4103687" cy="48609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6448590"/>
      </p:ext>
    </p:extLst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/>
              <a:t>Free vibrations of a string</a:t>
            </a:r>
          </a:p>
        </p:txBody>
      </p:sp>
      <p:pic>
        <p:nvPicPr>
          <p:cNvPr id="14338" name="Picture 5" descr="string_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50" y="1916113"/>
            <a:ext cx="5867400" cy="4121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Rectangle 7"/>
          <p:cNvSpPr/>
          <p:nvPr/>
        </p:nvSpPr>
        <p:spPr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6804025" y="2349500"/>
          <a:ext cx="15843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r:id="rId4" imgW="825500" imgH="482600" progId="">
                  <p:embed/>
                </p:oleObj>
              </mc:Choice>
              <mc:Fallback>
                <p:oleObj r:id="rId4" imgW="825500" imgH="4826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04025" y="2349500"/>
                        <a:ext cx="1584325" cy="928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9"/>
          <p:cNvSpPr/>
          <p:nvPr/>
        </p:nvSpPr>
        <p:spPr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14342" name="Object 8"/>
          <p:cNvGraphicFramePr>
            <a:graphicFrameLocks noChangeAspect="1"/>
          </p:cNvGraphicFramePr>
          <p:nvPr/>
        </p:nvGraphicFramePr>
        <p:xfrm>
          <a:off x="6877050" y="4221163"/>
          <a:ext cx="165576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r:id="rId6" imgW="1016000" imgH="393700" progId="">
                  <p:embed/>
                </p:oleObj>
              </mc:Choice>
              <mc:Fallback>
                <p:oleObj r:id="rId6" imgW="1016000" imgH="3937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77050" y="4221163"/>
                        <a:ext cx="1655763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2811563"/>
      </p:ext>
    </p:extLst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sz="3200" dirty="0"/>
              <a:t>Modes of vibrations of circular membrane</a:t>
            </a:r>
          </a:p>
        </p:txBody>
      </p:sp>
      <p:pic>
        <p:nvPicPr>
          <p:cNvPr id="15362" name="Picture 5" descr="mem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1773238"/>
            <a:ext cx="2574925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3" name="Picture 6" descr="mem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138" y="1844675"/>
            <a:ext cx="2582862" cy="15541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4" name="Picture 7" descr="mem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888" y="1773238"/>
            <a:ext cx="2574925" cy="1477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5" name="Picture 8" descr="mem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750" y="3357563"/>
            <a:ext cx="2468563" cy="1676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6" name="Picture 9" descr="mem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2138" y="3429000"/>
            <a:ext cx="2574925" cy="1616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7" name="Picture 10" descr="mem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1863" y="3429000"/>
            <a:ext cx="2574925" cy="1508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8" name="Picture 11" descr="mem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750" y="5394325"/>
            <a:ext cx="2574925" cy="1463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9" name="Picture 12" descr="mem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3575" y="5067300"/>
            <a:ext cx="2574925" cy="1790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0" name="Picture 13" descr="mem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56325" y="5151438"/>
            <a:ext cx="2574925" cy="17065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71" name="Text Box 14"/>
          <p:cNvSpPr txBox="1"/>
          <p:nvPr/>
        </p:nvSpPr>
        <p:spPr>
          <a:xfrm>
            <a:off x="3059113" y="1989138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01                                           </a:t>
            </a:r>
          </a:p>
        </p:txBody>
      </p:sp>
      <p:sp>
        <p:nvSpPr>
          <p:cNvPr id="15372" name="Text Box 15"/>
          <p:cNvSpPr txBox="1"/>
          <p:nvPr/>
        </p:nvSpPr>
        <p:spPr>
          <a:xfrm>
            <a:off x="5508625" y="1989138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02                                           </a:t>
            </a:r>
          </a:p>
        </p:txBody>
      </p:sp>
      <p:sp>
        <p:nvSpPr>
          <p:cNvPr id="15373" name="Text Box 16"/>
          <p:cNvSpPr txBox="1"/>
          <p:nvPr/>
        </p:nvSpPr>
        <p:spPr>
          <a:xfrm>
            <a:off x="8388350" y="1989138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03                                           </a:t>
            </a:r>
          </a:p>
        </p:txBody>
      </p:sp>
      <p:sp>
        <p:nvSpPr>
          <p:cNvPr id="15374" name="Text Box 17"/>
          <p:cNvSpPr txBox="1"/>
          <p:nvPr/>
        </p:nvSpPr>
        <p:spPr>
          <a:xfrm>
            <a:off x="2916238" y="3500438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11                                           </a:t>
            </a:r>
          </a:p>
        </p:txBody>
      </p:sp>
      <p:sp>
        <p:nvSpPr>
          <p:cNvPr id="15375" name="Text Box 18"/>
          <p:cNvSpPr txBox="1"/>
          <p:nvPr/>
        </p:nvSpPr>
        <p:spPr>
          <a:xfrm>
            <a:off x="2916238" y="5229225"/>
            <a:ext cx="5048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21                                           </a:t>
            </a:r>
          </a:p>
        </p:txBody>
      </p:sp>
      <p:sp>
        <p:nvSpPr>
          <p:cNvPr id="15376" name="Text Box 19"/>
          <p:cNvSpPr txBox="1"/>
          <p:nvPr/>
        </p:nvSpPr>
        <p:spPr>
          <a:xfrm>
            <a:off x="5435600" y="3500438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12                                           </a:t>
            </a:r>
          </a:p>
        </p:txBody>
      </p:sp>
      <p:sp>
        <p:nvSpPr>
          <p:cNvPr id="15377" name="Text Box 20"/>
          <p:cNvSpPr txBox="1"/>
          <p:nvPr/>
        </p:nvSpPr>
        <p:spPr>
          <a:xfrm>
            <a:off x="8388350" y="3573463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13                                           </a:t>
            </a:r>
          </a:p>
        </p:txBody>
      </p:sp>
      <p:sp>
        <p:nvSpPr>
          <p:cNvPr id="15378" name="Text Box 21"/>
          <p:cNvSpPr txBox="1"/>
          <p:nvPr/>
        </p:nvSpPr>
        <p:spPr>
          <a:xfrm>
            <a:off x="5364163" y="5229225"/>
            <a:ext cx="5048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22                                           </a:t>
            </a:r>
          </a:p>
        </p:txBody>
      </p:sp>
      <p:sp>
        <p:nvSpPr>
          <p:cNvPr id="15379" name="Text Box 22"/>
          <p:cNvSpPr txBox="1"/>
          <p:nvPr/>
        </p:nvSpPr>
        <p:spPr>
          <a:xfrm>
            <a:off x="8316913" y="5229225"/>
            <a:ext cx="5048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23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25055095"/>
      </p:ext>
    </p:extLst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/>
          </p:cNvSpPr>
          <p:nvPr>
            <p:ph type="title"/>
          </p:nvPr>
        </p:nvSpPr>
        <p:spPr>
          <a:xfrm>
            <a:off x="719138" y="682943"/>
            <a:ext cx="8424862" cy="103505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sz="3200" dirty="0">
                <a:sym typeface="+mn-ea"/>
              </a:rPr>
              <a:t>Natural frequencies of circular membrane</a:t>
            </a:r>
            <a:endParaRPr lang="pl-PL" altLang="pl-PL" sz="3200" dirty="0"/>
          </a:p>
        </p:txBody>
      </p:sp>
      <p:sp>
        <p:nvSpPr>
          <p:cNvPr id="16386" name="Rectangle 6"/>
          <p:cNvSpPr/>
          <p:nvPr/>
        </p:nvSpPr>
        <p:spPr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1570038" y="2708275"/>
          <a:ext cx="1754187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r:id="rId3" imgW="989965" imgH="482600" progId="">
                  <p:embed/>
                </p:oleObj>
              </mc:Choice>
              <mc:Fallback>
                <p:oleObj r:id="rId3" imgW="989965" imgH="4826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0038" y="2708275"/>
                        <a:ext cx="1754187" cy="858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8" name="Picture 7" descr="TAB5_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8400" y="2276475"/>
            <a:ext cx="4813300" cy="20447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868591196"/>
      </p:ext>
    </p:extLst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1_Projekt domyślny">
  <a:themeElements>
    <a:clrScheme name="1_Projekt domyślny 1">
      <a:dk1>
        <a:srgbClr val="000000"/>
      </a:dk1>
      <a:lt1>
        <a:srgbClr val="FFFFFF"/>
      </a:lt1>
      <a:dk2>
        <a:srgbClr val="FFEBD5"/>
      </a:dk2>
      <a:lt2>
        <a:srgbClr val="78120A"/>
      </a:lt2>
      <a:accent1>
        <a:srgbClr val="E32213"/>
      </a:accent1>
      <a:accent2>
        <a:srgbClr val="FFD3A1"/>
      </a:accent2>
      <a:accent3>
        <a:srgbClr val="FFFFFF"/>
      </a:accent3>
      <a:accent4>
        <a:srgbClr val="000000"/>
      </a:accent4>
      <a:accent5>
        <a:srgbClr val="EFABAA"/>
      </a:accent5>
      <a:accent6>
        <a:srgbClr val="E7BF91"/>
      </a:accent6>
      <a:hlink>
        <a:srgbClr val="FFD9AF"/>
      </a:hlink>
      <a:folHlink>
        <a:srgbClr val="FFB25D"/>
      </a:folHlink>
    </a:clrScheme>
    <a:fontScheme name="1_Projekt domyśln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FFEBD5"/>
        </a:dk2>
        <a:lt2>
          <a:srgbClr val="78120A"/>
        </a:lt2>
        <a:accent1>
          <a:srgbClr val="E32213"/>
        </a:accent1>
        <a:accent2>
          <a:srgbClr val="FFD3A1"/>
        </a:accent2>
        <a:accent3>
          <a:srgbClr val="FFFFFF"/>
        </a:accent3>
        <a:accent4>
          <a:srgbClr val="000000"/>
        </a:accent4>
        <a:accent5>
          <a:srgbClr val="EFABAA"/>
        </a:accent5>
        <a:accent6>
          <a:srgbClr val="E7BF91"/>
        </a:accent6>
        <a:hlink>
          <a:srgbClr val="FFD9AF"/>
        </a:hlink>
        <a:folHlink>
          <a:srgbClr val="FFB2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szablon1-PL</Template>
  <TotalTime>218</TotalTime>
  <Words>63</Words>
  <Application>Microsoft Office PowerPoint</Application>
  <PresentationFormat>Pokaz na ekranie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1_Projekt domyślny</vt:lpstr>
      <vt:lpstr>Mathcad Document</vt:lpstr>
      <vt:lpstr>Dokument programu Microsoft Word 97–2003</vt:lpstr>
      <vt:lpstr>Electroacoustics</vt:lpstr>
      <vt:lpstr>Vibrating system of one degree of freedom</vt:lpstr>
      <vt:lpstr>Free vibrations without and with losses</vt:lpstr>
      <vt:lpstr>Displacement and velocity resonance</vt:lpstr>
      <vt:lpstr>System of two degrees of freedom</vt:lpstr>
      <vt:lpstr>Waves in a string</vt:lpstr>
      <vt:lpstr>Free vibrations of a string</vt:lpstr>
      <vt:lpstr>Modes of vibrations of circular membrane</vt:lpstr>
      <vt:lpstr>Natural frequencies of circular membrane</vt:lpstr>
    </vt:vector>
  </TitlesOfParts>
  <Company>Politechnika Wrocławska I-28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Elektroakustyka</dc:title>
  <dc:creator>Andrzej Dobrucki</dc:creator>
  <cp:lastModifiedBy>ado</cp:lastModifiedBy>
  <cp:revision>142</cp:revision>
  <dcterms:created xsi:type="dcterms:W3CDTF">2009-10-03T09:14:00Z</dcterms:created>
  <dcterms:modified xsi:type="dcterms:W3CDTF">2019-03-14T10:20:15Z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1045-10.2.0.7516</vt:lpwstr>
  </property>
</Properties>
</file>