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346" r:id="rId3"/>
    <p:sldId id="347" r:id="rId4"/>
    <p:sldId id="349" r:id="rId5"/>
    <p:sldId id="374" r:id="rId6"/>
    <p:sldId id="373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5" r:id="rId31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6F45D-FEB1-45F6-A655-54611D7CD7E7}" type="datetimeFigureOut">
              <a:rPr lang="pl-PL" smtClean="0"/>
              <a:pPr/>
              <a:t>2019-04-23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16B4-AFAB-41F2-9668-4BCAFA91F4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 err="1" smtClean="0">
                <a:latin typeface="+mj-lt"/>
                <a:ea typeface="+mj-ea"/>
                <a:cs typeface="+mj-cs"/>
              </a:rPr>
              <a:t>Electroacoustics</a:t>
            </a:r>
            <a:r>
              <a:rPr lang="pl-PL" altLang="pl-PL" dirty="0" smtClean="0">
                <a:latin typeface="+mj-lt"/>
                <a:ea typeface="+mj-ea"/>
                <a:cs typeface="+mj-cs"/>
              </a:rPr>
              <a:t/>
            </a:r>
            <a:br>
              <a:rPr lang="pl-PL" altLang="pl-PL" dirty="0" smtClean="0">
                <a:latin typeface="+mj-lt"/>
                <a:ea typeface="+mj-ea"/>
                <a:cs typeface="+mj-cs"/>
              </a:rPr>
            </a:br>
            <a:r>
              <a:rPr lang="pl-PL" altLang="pl-PL" dirty="0" smtClean="0"/>
              <a:t>part III</a:t>
            </a:r>
            <a:endParaRPr lang="pl-PL" altLang="pl-PL" dirty="0">
              <a:latin typeface="+mj-lt"/>
              <a:ea typeface="+mj-ea"/>
              <a:cs typeface="+mj-cs"/>
            </a:endParaRP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endParaRPr lang="pl-PL" altLang="pl-PL" dirty="0">
              <a:solidFill>
                <a:srgbClr val="FFD3A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Disturbances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4450" name="Rectangle 3"/>
          <p:cNvSpPr>
            <a:spLocks noGrp="1"/>
          </p:cNvSpPr>
          <p:nvPr>
            <p:ph idx="1"/>
          </p:nvPr>
        </p:nvSpPr>
        <p:spPr>
          <a:xfrm>
            <a:off x="611188" y="3068638"/>
            <a:ext cx="8424862" cy="367347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Noise</a:t>
            </a:r>
            <a:r>
              <a:rPr lang="pl-PL" altLang="pl-PL" dirty="0" smtClean="0">
                <a:latin typeface="Arial" panose="020B0604020202020204" pitchFamily="34" charset="0"/>
              </a:rPr>
              <a:t> (</a:t>
            </a:r>
            <a:r>
              <a:rPr lang="pl-PL" altLang="pl-PL" dirty="0" err="1" smtClean="0">
                <a:latin typeface="Arial" panose="020B0604020202020204" pitchFamily="34" charset="0"/>
              </a:rPr>
              <a:t>introduced</a:t>
            </a:r>
            <a:r>
              <a:rPr lang="pl-PL" altLang="pl-PL" dirty="0" smtClean="0">
                <a:latin typeface="Arial" panose="020B0604020202020204" pitchFamily="34" charset="0"/>
              </a:rPr>
              <a:t> by </a:t>
            </a:r>
            <a:r>
              <a:rPr lang="pl-PL" altLang="pl-PL" dirty="0" err="1" smtClean="0">
                <a:latin typeface="Arial" panose="020B0604020202020204" pitchFamily="34" charset="0"/>
              </a:rPr>
              <a:t>active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elements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or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transmission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channels</a:t>
            </a:r>
            <a:r>
              <a:rPr lang="pl-PL" altLang="pl-PL" dirty="0" smtClean="0">
                <a:latin typeface="Arial" panose="020B0604020202020204" pitchFamily="34" charset="0"/>
              </a:rPr>
              <a:t>)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smtClean="0">
                <a:latin typeface="Arial" panose="020B0604020202020204" pitchFamily="34" charset="0"/>
              </a:rPr>
              <a:t>Hum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Clicks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Reverberation</a:t>
            </a:r>
            <a:r>
              <a:rPr lang="pl-PL" altLang="pl-PL" dirty="0" smtClean="0">
                <a:latin typeface="Arial" panose="020B0604020202020204" pitchFamily="34" charset="0"/>
              </a:rPr>
              <a:t> and echo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4451" name="Text Box 4"/>
          <p:cNvSpPr txBox="1"/>
          <p:nvPr/>
        </p:nvSpPr>
        <p:spPr>
          <a:xfrm>
            <a:off x="684213" y="1916113"/>
            <a:ext cx="8208962" cy="95410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 dirty="0" err="1" smtClean="0">
                <a:latin typeface="Arial" panose="020B0604020202020204" pitchFamily="34" charset="0"/>
              </a:rPr>
              <a:t>Unwanted</a:t>
            </a:r>
            <a:r>
              <a:rPr lang="pl-PL" altLang="pl-PL" sz="2800" dirty="0" smtClean="0">
                <a:latin typeface="Arial" panose="020B0604020202020204" pitchFamily="34" charset="0"/>
              </a:rPr>
              <a:t> foreign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signals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that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add</a:t>
            </a:r>
            <a:r>
              <a:rPr lang="pl-PL" altLang="pl-PL" sz="2800" dirty="0" smtClean="0">
                <a:latin typeface="Arial" panose="020B0604020202020204" pitchFamily="34" charset="0"/>
              </a:rPr>
              <a:t> to the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useful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signals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e.g</a:t>
            </a:r>
            <a:r>
              <a:rPr lang="pl-PL" altLang="pl-PL" sz="2800" dirty="0" smtClean="0">
                <a:latin typeface="Arial" panose="020B0604020202020204" pitchFamily="34" charset="0"/>
              </a:rPr>
              <a:t>. </a:t>
            </a:r>
            <a:endParaRPr lang="pl-PL" altLang="pl-PL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5474" name="Rectangle 3"/>
          <p:cNvSpPr>
            <a:spLocks noGrp="1"/>
          </p:cNvSpPr>
          <p:nvPr>
            <p:ph idx="1"/>
          </p:nvPr>
        </p:nvSpPr>
        <p:spPr>
          <a:xfrm>
            <a:off x="611188" y="3284538"/>
            <a:ext cx="8424862" cy="345757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Linear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Nonlinear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5475" name="Text Box 4"/>
          <p:cNvSpPr txBox="1"/>
          <p:nvPr/>
        </p:nvSpPr>
        <p:spPr>
          <a:xfrm>
            <a:off x="611188" y="1989138"/>
            <a:ext cx="8281987" cy="107721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200" dirty="0" err="1" smtClean="0">
                <a:latin typeface="Arial" panose="020B0604020202020204" pitchFamily="34" charset="0"/>
              </a:rPr>
              <a:t>Deformations</a:t>
            </a:r>
            <a:r>
              <a:rPr lang="pl-PL" altLang="pl-PL" sz="3200" dirty="0" smtClean="0">
                <a:latin typeface="Arial" panose="020B0604020202020204" pitchFamily="34" charset="0"/>
              </a:rPr>
              <a:t> of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signals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caused</a:t>
            </a:r>
            <a:r>
              <a:rPr lang="pl-PL" altLang="pl-PL" sz="3200" dirty="0" smtClean="0">
                <a:latin typeface="Arial" panose="020B0604020202020204" pitchFamily="34" charset="0"/>
              </a:rPr>
              <a:t> by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imperfection</a:t>
            </a:r>
            <a:r>
              <a:rPr lang="pl-PL" altLang="pl-PL" sz="3200" dirty="0" smtClean="0">
                <a:latin typeface="Arial" panose="020B0604020202020204" pitchFamily="34" charset="0"/>
              </a:rPr>
              <a:t> of the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transmission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path</a:t>
            </a:r>
            <a:endParaRPr lang="pl-PL" altLang="pl-PL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Linear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6498" name="Rectangle 3"/>
          <p:cNvSpPr>
            <a:spLocks noGrp="1"/>
          </p:cNvSpPr>
          <p:nvPr>
            <p:ph idx="1"/>
          </p:nvPr>
        </p:nvSpPr>
        <p:spPr>
          <a:xfrm>
            <a:off x="719138" y="1844675"/>
            <a:ext cx="8424862" cy="486092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Amplitude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Phase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06499" name="Picture 4" descr="Rys9-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2349500"/>
            <a:ext cx="2951162" cy="1909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500" name="Picture 5" descr="faza_sys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450" y="4868863"/>
            <a:ext cx="3240088" cy="1836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Amplitude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07522" name="Group 5"/>
          <p:cNvGrpSpPr/>
          <p:nvPr/>
        </p:nvGrpSpPr>
        <p:grpSpPr>
          <a:xfrm>
            <a:off x="1752600" y="2286000"/>
            <a:ext cx="6434138" cy="2679700"/>
            <a:chOff x="1104" y="1440"/>
            <a:chExt cx="4053" cy="1688"/>
          </a:xfrm>
        </p:grpSpPr>
        <p:sp>
          <p:nvSpPr>
            <p:cNvPr id="107523" name="Line 6"/>
            <p:cNvSpPr/>
            <p:nvPr/>
          </p:nvSpPr>
          <p:spPr>
            <a:xfrm flipV="1">
              <a:off x="1536" y="1440"/>
              <a:ext cx="0" cy="129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7524" name="Line 7"/>
            <p:cNvSpPr/>
            <p:nvPr/>
          </p:nvSpPr>
          <p:spPr>
            <a:xfrm>
              <a:off x="1536" y="2736"/>
              <a:ext cx="326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7525" name="Freeform 8"/>
            <p:cNvSpPr/>
            <p:nvPr/>
          </p:nvSpPr>
          <p:spPr>
            <a:xfrm>
              <a:off x="1872" y="1728"/>
              <a:ext cx="2352" cy="576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624" y="288"/>
                </a:cxn>
                <a:cxn ang="0">
                  <a:pos x="864" y="0"/>
                </a:cxn>
                <a:cxn ang="0">
                  <a:pos x="1008" y="288"/>
                </a:cxn>
                <a:cxn ang="0">
                  <a:pos x="1392" y="336"/>
                </a:cxn>
                <a:cxn ang="0">
                  <a:pos x="1584" y="576"/>
                </a:cxn>
                <a:cxn ang="0">
                  <a:pos x="1776" y="336"/>
                </a:cxn>
                <a:cxn ang="0">
                  <a:pos x="2352" y="336"/>
                </a:cxn>
              </a:cxnLst>
              <a:rect l="0" t="0" r="0" b="0"/>
              <a:pathLst>
                <a:path w="2352" h="576">
                  <a:moveTo>
                    <a:pt x="0" y="288"/>
                  </a:moveTo>
                  <a:cubicBezTo>
                    <a:pt x="240" y="312"/>
                    <a:pt x="480" y="336"/>
                    <a:pt x="624" y="288"/>
                  </a:cubicBezTo>
                  <a:cubicBezTo>
                    <a:pt x="768" y="240"/>
                    <a:pt x="800" y="0"/>
                    <a:pt x="864" y="0"/>
                  </a:cubicBezTo>
                  <a:cubicBezTo>
                    <a:pt x="928" y="0"/>
                    <a:pt x="920" y="232"/>
                    <a:pt x="1008" y="288"/>
                  </a:cubicBezTo>
                  <a:cubicBezTo>
                    <a:pt x="1096" y="344"/>
                    <a:pt x="1296" y="288"/>
                    <a:pt x="1392" y="336"/>
                  </a:cubicBezTo>
                  <a:cubicBezTo>
                    <a:pt x="1488" y="384"/>
                    <a:pt x="1520" y="576"/>
                    <a:pt x="1584" y="576"/>
                  </a:cubicBezTo>
                  <a:cubicBezTo>
                    <a:pt x="1648" y="576"/>
                    <a:pt x="1648" y="376"/>
                    <a:pt x="1776" y="336"/>
                  </a:cubicBezTo>
                  <a:cubicBezTo>
                    <a:pt x="1904" y="296"/>
                    <a:pt x="2128" y="316"/>
                    <a:pt x="2352" y="33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l-PL" altLang="en-US"/>
            </a:p>
          </p:txBody>
        </p:sp>
        <p:sp>
          <p:nvSpPr>
            <p:cNvPr id="107526" name="Line 9"/>
            <p:cNvSpPr/>
            <p:nvPr/>
          </p:nvSpPr>
          <p:spPr>
            <a:xfrm>
              <a:off x="2208" y="2064"/>
              <a:ext cx="0" cy="67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107527" name="Line 10"/>
            <p:cNvSpPr/>
            <p:nvPr/>
          </p:nvSpPr>
          <p:spPr>
            <a:xfrm>
              <a:off x="3456" y="2304"/>
              <a:ext cx="0" cy="43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107528" name="Line 11"/>
            <p:cNvSpPr/>
            <p:nvPr/>
          </p:nvSpPr>
          <p:spPr>
            <a:xfrm>
              <a:off x="2736" y="1728"/>
              <a:ext cx="0" cy="100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107529" name="Text Box 12"/>
            <p:cNvSpPr txBox="1"/>
            <p:nvPr/>
          </p:nvSpPr>
          <p:spPr>
            <a:xfrm>
              <a:off x="1104" y="1440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b="1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7530" name="Text Box 13"/>
            <p:cNvSpPr txBox="1"/>
            <p:nvPr/>
          </p:nvSpPr>
          <p:spPr>
            <a:xfrm>
              <a:off x="1701" y="2840"/>
              <a:ext cx="345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>
                  <a:latin typeface="Times New Roman" panose="02020603050405020304" pitchFamily="18" charset="0"/>
                </a:rPr>
                <a:t>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 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	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3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           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Transmission</a:t>
            </a:r>
            <a:r>
              <a:rPr lang="pl-PL" altLang="pl-PL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of the </a:t>
            </a:r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sinusoidal</a:t>
            </a:r>
            <a:r>
              <a:rPr lang="pl-PL" altLang="pl-PL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signal</a:t>
            </a:r>
            <a:endParaRPr lang="pl-PL" altLang="pl-PL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8546" name="Group 5"/>
          <p:cNvGrpSpPr/>
          <p:nvPr/>
        </p:nvGrpSpPr>
        <p:grpSpPr>
          <a:xfrm>
            <a:off x="1143000" y="1828800"/>
            <a:ext cx="6629400" cy="4483100"/>
            <a:chOff x="720" y="1152"/>
            <a:chExt cx="4176" cy="2824"/>
          </a:xfrm>
        </p:grpSpPr>
        <p:sp>
          <p:nvSpPr>
            <p:cNvPr id="108547" name="Rectangle 6"/>
            <p:cNvSpPr/>
            <p:nvPr/>
          </p:nvSpPr>
          <p:spPr>
            <a:xfrm>
              <a:off x="2256" y="1248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08548" name="Line 7"/>
            <p:cNvSpPr/>
            <p:nvPr/>
          </p:nvSpPr>
          <p:spPr>
            <a:xfrm>
              <a:off x="1584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49" name="Line 8"/>
            <p:cNvSpPr/>
            <p:nvPr/>
          </p:nvSpPr>
          <p:spPr>
            <a:xfrm>
              <a:off x="1968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50" name="Line 9"/>
            <p:cNvSpPr/>
            <p:nvPr/>
          </p:nvSpPr>
          <p:spPr>
            <a:xfrm>
              <a:off x="3312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51" name="Line 10"/>
            <p:cNvSpPr/>
            <p:nvPr/>
          </p:nvSpPr>
          <p:spPr>
            <a:xfrm>
              <a:off x="3696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52" name="Text Box 11"/>
            <p:cNvSpPr txBox="1"/>
            <p:nvPr/>
          </p:nvSpPr>
          <p:spPr>
            <a:xfrm>
              <a:off x="2352" y="1392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08553" name="Text Box 12"/>
            <p:cNvSpPr txBox="1"/>
            <p:nvPr/>
          </p:nvSpPr>
          <p:spPr>
            <a:xfrm>
              <a:off x="1536" y="1152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endParaRPr lang="pl-PL" altLang="pl-PL" sz="24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08554" name="Rectangle 13"/>
            <p:cNvSpPr/>
            <p:nvPr/>
          </p:nvSpPr>
          <p:spPr>
            <a:xfrm>
              <a:off x="2256" y="2256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08555" name="Line 14"/>
            <p:cNvSpPr/>
            <p:nvPr/>
          </p:nvSpPr>
          <p:spPr>
            <a:xfrm>
              <a:off x="1584" y="2592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56" name="Line 15"/>
            <p:cNvSpPr/>
            <p:nvPr/>
          </p:nvSpPr>
          <p:spPr>
            <a:xfrm>
              <a:off x="1968" y="2592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57" name="Line 16"/>
            <p:cNvSpPr/>
            <p:nvPr/>
          </p:nvSpPr>
          <p:spPr>
            <a:xfrm>
              <a:off x="3312" y="2592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58" name="Line 17"/>
            <p:cNvSpPr/>
            <p:nvPr/>
          </p:nvSpPr>
          <p:spPr>
            <a:xfrm>
              <a:off x="3696" y="2592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59" name="Text Box 18"/>
            <p:cNvSpPr txBox="1"/>
            <p:nvPr/>
          </p:nvSpPr>
          <p:spPr>
            <a:xfrm>
              <a:off x="2352" y="2400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08560" name="Text Box 19"/>
            <p:cNvSpPr txBox="1"/>
            <p:nvPr/>
          </p:nvSpPr>
          <p:spPr>
            <a:xfrm>
              <a:off x="1440" y="2112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endParaRPr lang="pl-PL" altLang="pl-PL" sz="24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08561" name="Rectangle 20"/>
            <p:cNvSpPr/>
            <p:nvPr/>
          </p:nvSpPr>
          <p:spPr>
            <a:xfrm>
              <a:off x="2256" y="3264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08562" name="Line 21"/>
            <p:cNvSpPr/>
            <p:nvPr/>
          </p:nvSpPr>
          <p:spPr>
            <a:xfrm>
              <a:off x="1584" y="360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63" name="Line 22"/>
            <p:cNvSpPr/>
            <p:nvPr/>
          </p:nvSpPr>
          <p:spPr>
            <a:xfrm>
              <a:off x="1968" y="360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64" name="Line 23"/>
            <p:cNvSpPr/>
            <p:nvPr/>
          </p:nvSpPr>
          <p:spPr>
            <a:xfrm>
              <a:off x="3312" y="360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8565" name="Line 24"/>
            <p:cNvSpPr/>
            <p:nvPr/>
          </p:nvSpPr>
          <p:spPr>
            <a:xfrm>
              <a:off x="3696" y="360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8566" name="Text Box 25"/>
            <p:cNvSpPr txBox="1"/>
            <p:nvPr/>
          </p:nvSpPr>
          <p:spPr>
            <a:xfrm>
              <a:off x="2352" y="3408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08567" name="Text Box 26"/>
            <p:cNvSpPr txBox="1"/>
            <p:nvPr/>
          </p:nvSpPr>
          <p:spPr>
            <a:xfrm>
              <a:off x="1440" y="3120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3</a:t>
              </a:r>
              <a:endParaRPr lang="pl-PL" altLang="pl-PL" sz="2400" i="1" dirty="0">
                <a:latin typeface="Times New Roman" panose="02020603050405020304" pitchFamily="18" charset="0"/>
              </a:endParaRPr>
            </a:p>
          </p:txBody>
        </p:sp>
        <p:pic>
          <p:nvPicPr>
            <p:cNvPr id="108568" name="Picture 27" descr="sinus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0" y="1344"/>
              <a:ext cx="816" cy="56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8569" name="Picture 28" descr="sinus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32" y="1344"/>
              <a:ext cx="864" cy="6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8570" name="Picture 29" descr="sinus2w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" y="2400"/>
              <a:ext cx="816" cy="5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8571" name="Picture 30" descr="sinus2wy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2" y="2304"/>
              <a:ext cx="864" cy="5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8572" name="Picture 31" descr="sinus3w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0" y="3408"/>
              <a:ext cx="816" cy="5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8573" name="Picture 32" descr="sinus3wy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32" y="3264"/>
              <a:ext cx="864" cy="59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Transmission</a:t>
            </a:r>
            <a:r>
              <a:rPr lang="pl-PL" altLang="pl-PL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of the </a:t>
            </a:r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complex</a:t>
            </a:r>
            <a:r>
              <a:rPr lang="pl-PL" altLang="pl-PL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signals</a:t>
            </a:r>
            <a:endParaRPr lang="pl-PL" altLang="pl-PL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9570" name="Group 5"/>
          <p:cNvGrpSpPr/>
          <p:nvPr/>
        </p:nvGrpSpPr>
        <p:grpSpPr>
          <a:xfrm>
            <a:off x="1219200" y="2057400"/>
            <a:ext cx="7162800" cy="3546475"/>
            <a:chOff x="768" y="1296"/>
            <a:chExt cx="4512" cy="2234"/>
          </a:xfrm>
        </p:grpSpPr>
        <p:sp>
          <p:nvSpPr>
            <p:cNvPr id="109571" name="Rectangle 6"/>
            <p:cNvSpPr/>
            <p:nvPr/>
          </p:nvSpPr>
          <p:spPr>
            <a:xfrm>
              <a:off x="2496" y="1584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09572" name="Line 7"/>
            <p:cNvSpPr/>
            <p:nvPr/>
          </p:nvSpPr>
          <p:spPr>
            <a:xfrm>
              <a:off x="1824" y="192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9573" name="Line 8"/>
            <p:cNvSpPr/>
            <p:nvPr/>
          </p:nvSpPr>
          <p:spPr>
            <a:xfrm>
              <a:off x="2208" y="192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9574" name="Line 9"/>
            <p:cNvSpPr/>
            <p:nvPr/>
          </p:nvSpPr>
          <p:spPr>
            <a:xfrm>
              <a:off x="3552" y="192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9575" name="Line 10"/>
            <p:cNvSpPr/>
            <p:nvPr/>
          </p:nvSpPr>
          <p:spPr>
            <a:xfrm>
              <a:off x="3936" y="192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9576" name="Text Box 11"/>
            <p:cNvSpPr txBox="1"/>
            <p:nvPr/>
          </p:nvSpPr>
          <p:spPr>
            <a:xfrm>
              <a:off x="2592" y="1728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09577" name="Text Box 12"/>
            <p:cNvSpPr txBox="1"/>
            <p:nvPr/>
          </p:nvSpPr>
          <p:spPr>
            <a:xfrm>
              <a:off x="1728" y="1296"/>
              <a:ext cx="7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+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+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3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pic>
          <p:nvPicPr>
            <p:cNvPr id="109578" name="Picture 13" descr="sinusy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" y="1536"/>
              <a:ext cx="976" cy="6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9579" name="Picture 14" descr="sinusy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2" y="1536"/>
              <a:ext cx="980" cy="6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9580" name="Rectangle 15"/>
            <p:cNvSpPr/>
            <p:nvPr/>
          </p:nvSpPr>
          <p:spPr>
            <a:xfrm>
              <a:off x="2496" y="2832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09581" name="Line 16"/>
            <p:cNvSpPr/>
            <p:nvPr/>
          </p:nvSpPr>
          <p:spPr>
            <a:xfrm>
              <a:off x="1824" y="3168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9582" name="Line 17"/>
            <p:cNvSpPr/>
            <p:nvPr/>
          </p:nvSpPr>
          <p:spPr>
            <a:xfrm>
              <a:off x="2208" y="3168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9583" name="Line 18"/>
            <p:cNvSpPr/>
            <p:nvPr/>
          </p:nvSpPr>
          <p:spPr>
            <a:xfrm>
              <a:off x="3552" y="3168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09584" name="Line 19"/>
            <p:cNvSpPr/>
            <p:nvPr/>
          </p:nvSpPr>
          <p:spPr>
            <a:xfrm>
              <a:off x="3936" y="3168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9585" name="Text Box 20"/>
            <p:cNvSpPr txBox="1"/>
            <p:nvPr/>
          </p:nvSpPr>
          <p:spPr>
            <a:xfrm>
              <a:off x="2592" y="2976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pic>
          <p:nvPicPr>
            <p:cNvPr id="109586" name="Picture 21" descr="sinusy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" y="2784"/>
              <a:ext cx="976" cy="6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9587" name="Picture 22" descr="sinusy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2" y="2880"/>
              <a:ext cx="1008" cy="65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smtClean="0"/>
              <a:t>Spectrum of the </a:t>
            </a:r>
            <a:r>
              <a:rPr lang="pl-PL" altLang="pl-PL" sz="3200" dirty="0" err="1" smtClean="0"/>
              <a:t>amplitude</a:t>
            </a:r>
            <a:r>
              <a:rPr lang="pl-PL" altLang="pl-PL" sz="3200" dirty="0" smtClean="0"/>
              <a:t> and </a:t>
            </a:r>
            <a:r>
              <a:rPr lang="pl-PL" altLang="pl-PL" sz="3200" dirty="0" err="1" smtClean="0"/>
              <a:t>delay</a:t>
            </a:r>
            <a:endParaRPr lang="pl-PL" altLang="pl-PL" sz="3200" dirty="0"/>
          </a:p>
        </p:txBody>
      </p:sp>
      <p:grpSp>
        <p:nvGrpSpPr>
          <p:cNvPr id="110594" name="Group 5"/>
          <p:cNvGrpSpPr/>
          <p:nvPr/>
        </p:nvGrpSpPr>
        <p:grpSpPr>
          <a:xfrm>
            <a:off x="1042988" y="2060575"/>
            <a:ext cx="7677150" cy="4191000"/>
            <a:chOff x="732" y="1200"/>
            <a:chExt cx="4836" cy="2640"/>
          </a:xfrm>
        </p:grpSpPr>
        <p:sp>
          <p:nvSpPr>
            <p:cNvPr id="110595" name="Line 6"/>
            <p:cNvSpPr/>
            <p:nvPr/>
          </p:nvSpPr>
          <p:spPr>
            <a:xfrm flipV="1">
              <a:off x="1020" y="13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596" name="Line 7"/>
            <p:cNvSpPr/>
            <p:nvPr/>
          </p:nvSpPr>
          <p:spPr>
            <a:xfrm>
              <a:off x="1008" y="2208"/>
              <a:ext cx="14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597" name="Line 8"/>
            <p:cNvSpPr/>
            <p:nvPr/>
          </p:nvSpPr>
          <p:spPr>
            <a:xfrm flipV="1">
              <a:off x="1344" y="1536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598" name="Line 9"/>
            <p:cNvSpPr/>
            <p:nvPr/>
          </p:nvSpPr>
          <p:spPr>
            <a:xfrm flipV="1">
              <a:off x="1728" y="1536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599" name="Line 10"/>
            <p:cNvSpPr/>
            <p:nvPr/>
          </p:nvSpPr>
          <p:spPr>
            <a:xfrm flipV="1">
              <a:off x="2112" y="1536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00" name="Line 11"/>
            <p:cNvSpPr/>
            <p:nvPr/>
          </p:nvSpPr>
          <p:spPr>
            <a:xfrm flipV="1">
              <a:off x="3360" y="13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01" name="Line 12"/>
            <p:cNvSpPr/>
            <p:nvPr/>
          </p:nvSpPr>
          <p:spPr>
            <a:xfrm>
              <a:off x="3360" y="2208"/>
              <a:ext cx="14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02" name="Line 13"/>
            <p:cNvSpPr/>
            <p:nvPr/>
          </p:nvSpPr>
          <p:spPr>
            <a:xfrm flipV="1">
              <a:off x="3696" y="1536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03" name="Line 14"/>
            <p:cNvSpPr/>
            <p:nvPr/>
          </p:nvSpPr>
          <p:spPr>
            <a:xfrm flipV="1">
              <a:off x="4080" y="1200"/>
              <a:ext cx="0" cy="100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04" name="Line 15"/>
            <p:cNvSpPr/>
            <p:nvPr/>
          </p:nvSpPr>
          <p:spPr>
            <a:xfrm flipV="1">
              <a:off x="4464" y="1920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05" name="Line 16"/>
            <p:cNvSpPr/>
            <p:nvPr/>
          </p:nvSpPr>
          <p:spPr>
            <a:xfrm flipV="1">
              <a:off x="1008" y="25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06" name="Line 17"/>
            <p:cNvSpPr/>
            <p:nvPr/>
          </p:nvSpPr>
          <p:spPr>
            <a:xfrm>
              <a:off x="1008" y="3408"/>
              <a:ext cx="14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07" name="Line 18"/>
            <p:cNvSpPr/>
            <p:nvPr/>
          </p:nvSpPr>
          <p:spPr>
            <a:xfrm flipV="1">
              <a:off x="1344" y="3120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08" name="Line 19"/>
            <p:cNvSpPr/>
            <p:nvPr/>
          </p:nvSpPr>
          <p:spPr>
            <a:xfrm flipV="1">
              <a:off x="3360" y="25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09" name="Line 20"/>
            <p:cNvSpPr/>
            <p:nvPr/>
          </p:nvSpPr>
          <p:spPr>
            <a:xfrm>
              <a:off x="3360" y="3408"/>
              <a:ext cx="14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0610" name="Line 21"/>
            <p:cNvSpPr/>
            <p:nvPr/>
          </p:nvSpPr>
          <p:spPr>
            <a:xfrm flipV="1">
              <a:off x="4080" y="2832"/>
              <a:ext cx="0" cy="576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11" name="Line 22"/>
            <p:cNvSpPr/>
            <p:nvPr/>
          </p:nvSpPr>
          <p:spPr>
            <a:xfrm flipV="1">
              <a:off x="4464" y="2448"/>
              <a:ext cx="0" cy="9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12" name="Line 23"/>
            <p:cNvSpPr/>
            <p:nvPr/>
          </p:nvSpPr>
          <p:spPr>
            <a:xfrm flipV="1">
              <a:off x="1728" y="3120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13" name="Line 24"/>
            <p:cNvSpPr/>
            <p:nvPr/>
          </p:nvSpPr>
          <p:spPr>
            <a:xfrm flipV="1">
              <a:off x="2112" y="3120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14" name="Line 25"/>
            <p:cNvSpPr/>
            <p:nvPr/>
          </p:nvSpPr>
          <p:spPr>
            <a:xfrm flipV="1">
              <a:off x="3696" y="3120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0615" name="Text Box 26"/>
            <p:cNvSpPr txBox="1"/>
            <p:nvPr/>
          </p:nvSpPr>
          <p:spPr>
            <a:xfrm>
              <a:off x="2256" y="1200"/>
              <a:ext cx="8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err="1" smtClean="0">
                  <a:latin typeface="Times New Roman" panose="02020603050405020304" pitchFamily="18" charset="0"/>
                </a:rPr>
                <a:t>input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10616" name="Text Box 27"/>
            <p:cNvSpPr txBox="1"/>
            <p:nvPr/>
          </p:nvSpPr>
          <p:spPr>
            <a:xfrm>
              <a:off x="4752" y="1200"/>
              <a:ext cx="8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err="1" smtClean="0">
                  <a:latin typeface="Times New Roman" panose="02020603050405020304" pitchFamily="18" charset="0"/>
                </a:rPr>
                <a:t>output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10617" name="Text Box 28"/>
            <p:cNvSpPr txBox="1"/>
            <p:nvPr/>
          </p:nvSpPr>
          <p:spPr>
            <a:xfrm>
              <a:off x="732" y="1344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0618" name="Text Box 29"/>
            <p:cNvSpPr txBox="1"/>
            <p:nvPr/>
          </p:nvSpPr>
          <p:spPr>
            <a:xfrm>
              <a:off x="732" y="2496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Symbol" panose="05050102010706020507" pitchFamily="18" charset="2"/>
                </a:rPr>
                <a:t>t</a:t>
              </a:r>
            </a:p>
          </p:txBody>
        </p:sp>
        <p:sp>
          <p:nvSpPr>
            <p:cNvPr id="110619" name="Text Box 30"/>
            <p:cNvSpPr txBox="1"/>
            <p:nvPr/>
          </p:nvSpPr>
          <p:spPr>
            <a:xfrm>
              <a:off x="3024" y="1296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0620" name="Text Box 31"/>
            <p:cNvSpPr txBox="1"/>
            <p:nvPr/>
          </p:nvSpPr>
          <p:spPr>
            <a:xfrm>
              <a:off x="3024" y="2496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Symbol" panose="05050102010706020507" pitchFamily="18" charset="2"/>
                </a:rPr>
                <a:t>t</a:t>
              </a:r>
            </a:p>
          </p:txBody>
        </p:sp>
        <p:sp>
          <p:nvSpPr>
            <p:cNvPr id="110621" name="Text Box 32"/>
            <p:cNvSpPr txBox="1"/>
            <p:nvPr/>
          </p:nvSpPr>
          <p:spPr>
            <a:xfrm>
              <a:off x="1152" y="3552"/>
              <a:ext cx="14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>
                  <a:latin typeface="Times New Roman" panose="02020603050405020304" pitchFamily="18" charset="0"/>
                </a:rPr>
                <a:t>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i="1" baseline="-25000" dirty="0">
                  <a:latin typeface="Times New Roman" panose="02020603050405020304" pitchFamily="18" charset="0"/>
                </a:rPr>
                <a:t>3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 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10622" name="Text Box 33"/>
            <p:cNvSpPr txBox="1"/>
            <p:nvPr/>
          </p:nvSpPr>
          <p:spPr>
            <a:xfrm>
              <a:off x="3552" y="3552"/>
              <a:ext cx="14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>
                  <a:latin typeface="Times New Roman" panose="02020603050405020304" pitchFamily="18" charset="0"/>
                </a:rPr>
                <a:t>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i="1" baseline="-25000" dirty="0">
                  <a:latin typeface="Times New Roman" panose="02020603050405020304" pitchFamily="18" charset="0"/>
                </a:rPr>
                <a:t>3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 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Nonlinear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1161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harmonic</a:t>
            </a:r>
            <a:endParaRPr lang="pl-PL" altLang="pl-PL" dirty="0" smtClean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intermodulation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 err="1" smtClean="0">
                <a:latin typeface="Arial" panose="020B0604020202020204" pitchFamily="34" charset="0"/>
              </a:rPr>
              <a:t>noise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Harmonic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12642" name="Group 5"/>
          <p:cNvGrpSpPr/>
          <p:nvPr/>
        </p:nvGrpSpPr>
        <p:grpSpPr>
          <a:xfrm>
            <a:off x="990600" y="1981200"/>
            <a:ext cx="8153400" cy="3662363"/>
            <a:chOff x="624" y="1248"/>
            <a:chExt cx="5136" cy="2307"/>
          </a:xfrm>
        </p:grpSpPr>
        <p:graphicFrame>
          <p:nvGraphicFramePr>
            <p:cNvPr id="112643" name="Object 6"/>
            <p:cNvGraphicFramePr>
              <a:graphicFrameLocks noChangeAspect="1"/>
            </p:cNvGraphicFramePr>
            <p:nvPr/>
          </p:nvGraphicFramePr>
          <p:xfrm>
            <a:off x="1200" y="2016"/>
            <a:ext cx="3264" cy="408"/>
          </p:xfrm>
          <a:graphic>
            <a:graphicData uri="http://schemas.openxmlformats.org/presentationml/2006/ole">
              <p:oleObj spid="_x0000_s22639" r:id="rId3" imgW="2032000" imgH="254000" progId="Equation.3">
                <p:embed/>
              </p:oleObj>
            </a:graphicData>
          </a:graphic>
        </p:graphicFrame>
        <p:sp>
          <p:nvSpPr>
            <p:cNvPr id="112644" name="Rectangle 7"/>
            <p:cNvSpPr/>
            <p:nvPr/>
          </p:nvSpPr>
          <p:spPr>
            <a:xfrm>
              <a:off x="2400" y="1248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12645" name="Line 8"/>
            <p:cNvSpPr/>
            <p:nvPr/>
          </p:nvSpPr>
          <p:spPr>
            <a:xfrm>
              <a:off x="1728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2646" name="Line 9"/>
            <p:cNvSpPr/>
            <p:nvPr/>
          </p:nvSpPr>
          <p:spPr>
            <a:xfrm>
              <a:off x="2112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647" name="Line 10"/>
            <p:cNvSpPr/>
            <p:nvPr/>
          </p:nvSpPr>
          <p:spPr>
            <a:xfrm>
              <a:off x="3456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2648" name="Line 11"/>
            <p:cNvSpPr/>
            <p:nvPr/>
          </p:nvSpPr>
          <p:spPr>
            <a:xfrm>
              <a:off x="3840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649" name="Text Box 12"/>
            <p:cNvSpPr txBox="1"/>
            <p:nvPr/>
          </p:nvSpPr>
          <p:spPr>
            <a:xfrm>
              <a:off x="2496" y="1392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12650" name="Text Box 13"/>
            <p:cNvSpPr txBox="1"/>
            <p:nvPr/>
          </p:nvSpPr>
          <p:spPr>
            <a:xfrm>
              <a:off x="1296" y="1440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112651" name="Text Box 14"/>
            <p:cNvSpPr txBox="1"/>
            <p:nvPr/>
          </p:nvSpPr>
          <p:spPr>
            <a:xfrm>
              <a:off x="4176" y="1440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y(t)</a:t>
              </a:r>
            </a:p>
          </p:txBody>
        </p:sp>
        <p:graphicFrame>
          <p:nvGraphicFramePr>
            <p:cNvPr id="112652" name="Object 15"/>
            <p:cNvGraphicFramePr>
              <a:graphicFrameLocks noChangeAspect="1"/>
            </p:cNvGraphicFramePr>
            <p:nvPr/>
          </p:nvGraphicFramePr>
          <p:xfrm>
            <a:off x="1248" y="2544"/>
            <a:ext cx="1344" cy="303"/>
          </p:xfrm>
          <a:graphic>
            <a:graphicData uri="http://schemas.openxmlformats.org/presentationml/2006/ole">
              <p:oleObj spid="_x0000_s22640" r:id="rId4" imgW="901309" imgH="203112" progId="Equation.3">
                <p:embed/>
              </p:oleObj>
            </a:graphicData>
          </a:graphic>
        </p:graphicFrame>
        <p:graphicFrame>
          <p:nvGraphicFramePr>
            <p:cNvPr id="112653" name="Object 16"/>
            <p:cNvGraphicFramePr>
              <a:graphicFrameLocks noChangeAspect="1"/>
            </p:cNvGraphicFramePr>
            <p:nvPr/>
          </p:nvGraphicFramePr>
          <p:xfrm>
            <a:off x="624" y="2928"/>
            <a:ext cx="5136" cy="627"/>
          </p:xfrm>
          <a:graphic>
            <a:graphicData uri="http://schemas.openxmlformats.org/presentationml/2006/ole">
              <p:oleObj spid="_x0000_s22641" r:id="rId5" imgW="3949700" imgH="48260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>
                <a:latin typeface="Arial" panose="020B0604020202020204" pitchFamily="34" charset="0"/>
              </a:rPr>
              <a:t>Spectrum of </a:t>
            </a:r>
            <a:r>
              <a:rPr lang="pl-PL" altLang="pl-PL" dirty="0" err="1" smtClean="0">
                <a:latin typeface="Arial" panose="020B0604020202020204" pitchFamily="34" charset="0"/>
              </a:rPr>
              <a:t>harmonic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13666" name="Group 19"/>
          <p:cNvGrpSpPr/>
          <p:nvPr/>
        </p:nvGrpSpPr>
        <p:grpSpPr>
          <a:xfrm>
            <a:off x="1524000" y="2057400"/>
            <a:ext cx="6705600" cy="4114800"/>
            <a:chOff x="960" y="1296"/>
            <a:chExt cx="4224" cy="2592"/>
          </a:xfrm>
        </p:grpSpPr>
        <p:grpSp>
          <p:nvGrpSpPr>
            <p:cNvPr id="113667" name="Group 5"/>
            <p:cNvGrpSpPr/>
            <p:nvPr/>
          </p:nvGrpSpPr>
          <p:grpSpPr>
            <a:xfrm>
              <a:off x="960" y="1296"/>
              <a:ext cx="4224" cy="2592"/>
              <a:chOff x="960" y="1296"/>
              <a:chExt cx="4224" cy="2592"/>
            </a:xfrm>
          </p:grpSpPr>
          <p:sp>
            <p:nvSpPr>
              <p:cNvPr id="113668" name="Line 6"/>
              <p:cNvSpPr/>
              <p:nvPr/>
            </p:nvSpPr>
            <p:spPr>
              <a:xfrm flipV="1">
                <a:off x="1104" y="1296"/>
                <a:ext cx="0" cy="100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13669" name="Line 7"/>
              <p:cNvSpPr/>
              <p:nvPr/>
            </p:nvSpPr>
            <p:spPr>
              <a:xfrm>
                <a:off x="1104" y="2304"/>
                <a:ext cx="2736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13670" name="Text Box 8"/>
              <p:cNvSpPr txBox="1"/>
              <p:nvPr/>
            </p:nvSpPr>
            <p:spPr>
              <a:xfrm>
                <a:off x="1536" y="2352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pl-PL" sz="2400" i="1" dirty="0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13671" name="Line 9"/>
              <p:cNvSpPr/>
              <p:nvPr/>
            </p:nvSpPr>
            <p:spPr>
              <a:xfrm flipV="1">
                <a:off x="1104" y="2544"/>
                <a:ext cx="0" cy="100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13672" name="Line 10"/>
              <p:cNvSpPr/>
              <p:nvPr/>
            </p:nvSpPr>
            <p:spPr>
              <a:xfrm>
                <a:off x="1104" y="3552"/>
                <a:ext cx="2736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13673" name="Line 11"/>
              <p:cNvSpPr/>
              <p:nvPr/>
            </p:nvSpPr>
            <p:spPr>
              <a:xfrm>
                <a:off x="1632" y="2688"/>
                <a:ext cx="0" cy="864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674" name="Text Box 12"/>
              <p:cNvSpPr txBox="1"/>
              <p:nvPr/>
            </p:nvSpPr>
            <p:spPr>
              <a:xfrm>
                <a:off x="960" y="3600"/>
                <a:ext cx="244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pl-PL" sz="2400" dirty="0">
                    <a:latin typeface="Times New Roman" panose="02020603050405020304" pitchFamily="18" charset="0"/>
                  </a:rPr>
                  <a:t>0          </a:t>
                </a:r>
                <a:r>
                  <a:rPr lang="pl-PL" altLang="pl-PL" sz="2400" i="1" dirty="0">
                    <a:latin typeface="Times New Roman" panose="02020603050405020304" pitchFamily="18" charset="0"/>
                  </a:rPr>
                  <a:t>f         </a:t>
                </a:r>
                <a:r>
                  <a:rPr lang="pl-PL" altLang="pl-PL" sz="2400" dirty="0">
                    <a:latin typeface="Times New Roman" panose="02020603050405020304" pitchFamily="18" charset="0"/>
                  </a:rPr>
                  <a:t>2</a:t>
                </a:r>
                <a:r>
                  <a:rPr lang="pl-PL" altLang="pl-PL" sz="2400" i="1" dirty="0">
                    <a:latin typeface="Times New Roman" panose="02020603050405020304" pitchFamily="18" charset="0"/>
                  </a:rPr>
                  <a:t>f</a:t>
                </a:r>
                <a:r>
                  <a:rPr lang="pl-PL" altLang="pl-PL" sz="2400" dirty="0">
                    <a:latin typeface="Times New Roman" panose="02020603050405020304" pitchFamily="18" charset="0"/>
                  </a:rPr>
                  <a:t>           3</a:t>
                </a:r>
                <a:r>
                  <a:rPr lang="pl-PL" altLang="pl-PL" sz="2400" i="1" dirty="0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13675" name="Line 13"/>
              <p:cNvSpPr/>
              <p:nvPr/>
            </p:nvSpPr>
            <p:spPr>
              <a:xfrm flipV="1">
                <a:off x="1104" y="3168"/>
                <a:ext cx="0" cy="384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676" name="Line 14"/>
              <p:cNvSpPr/>
              <p:nvPr/>
            </p:nvSpPr>
            <p:spPr>
              <a:xfrm>
                <a:off x="2208" y="3216"/>
                <a:ext cx="0" cy="336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677" name="Line 15"/>
              <p:cNvSpPr/>
              <p:nvPr/>
            </p:nvSpPr>
            <p:spPr>
              <a:xfrm>
                <a:off x="2784" y="2976"/>
                <a:ext cx="0" cy="576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678" name="Text Box 16"/>
              <p:cNvSpPr txBox="1"/>
              <p:nvPr/>
            </p:nvSpPr>
            <p:spPr>
              <a:xfrm>
                <a:off x="3696" y="1392"/>
                <a:ext cx="1488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pl-PL" sz="2400" dirty="0" smtClean="0">
                    <a:latin typeface="Times New Roman" panose="02020603050405020304" pitchFamily="18" charset="0"/>
                  </a:rPr>
                  <a:t>Input </a:t>
                </a:r>
                <a:r>
                  <a:rPr lang="pl-PL" altLang="pl-PL" sz="2400" dirty="0" err="1" smtClean="0">
                    <a:latin typeface="Times New Roman" panose="02020603050405020304" pitchFamily="18" charset="0"/>
                  </a:rPr>
                  <a:t>signal</a:t>
                </a:r>
                <a:endParaRPr lang="pl-PL" altLang="pl-PL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3679" name="Text Box 17"/>
              <p:cNvSpPr txBox="1"/>
              <p:nvPr/>
            </p:nvSpPr>
            <p:spPr>
              <a:xfrm>
                <a:off x="3696" y="2496"/>
                <a:ext cx="1488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pl-PL" sz="2400" dirty="0" err="1" smtClean="0">
                    <a:latin typeface="Times New Roman" panose="02020603050405020304" pitchFamily="18" charset="0"/>
                  </a:rPr>
                  <a:t>Output</a:t>
                </a:r>
                <a:r>
                  <a:rPr lang="pl-PL" altLang="pl-PL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pl-PL" altLang="pl-PL" sz="2400" dirty="0" err="1" smtClean="0">
                    <a:latin typeface="Times New Roman" panose="02020603050405020304" pitchFamily="18" charset="0"/>
                  </a:rPr>
                  <a:t>signal</a:t>
                </a:r>
                <a:endParaRPr lang="pl-PL" altLang="pl-PL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3680" name="Line 18"/>
            <p:cNvSpPr/>
            <p:nvPr/>
          </p:nvSpPr>
          <p:spPr>
            <a:xfrm>
              <a:off x="1632" y="1584"/>
              <a:ext cx="0" cy="72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Signals</a:t>
            </a:r>
            <a:endParaRPr lang="pl-PL" altLang="pl-PL" dirty="0"/>
          </a:p>
        </p:txBody>
      </p:sp>
      <p:sp>
        <p:nvSpPr>
          <p:cNvPr id="96258" name="pole tekstowe 2"/>
          <p:cNvSpPr txBox="1"/>
          <p:nvPr/>
        </p:nvSpPr>
        <p:spPr>
          <a:xfrm>
            <a:off x="714375" y="1928813"/>
            <a:ext cx="7643813" cy="2308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latin typeface="Arial" panose="020B0604020202020204" pitchFamily="34" charset="0"/>
              </a:rPr>
              <a:t>  </a:t>
            </a:r>
            <a:r>
              <a:rPr lang="pl-PL" altLang="pl-PL" dirty="0" err="1" smtClean="0">
                <a:latin typeface="Arial" panose="020B0604020202020204" pitchFamily="34" charset="0"/>
              </a:rPr>
              <a:t>Acoustic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>
                <a:latin typeface="Arial" panose="020B0604020202020204" pitchFamily="34" charset="0"/>
              </a:rPr>
              <a:t>	</a:t>
            </a:r>
          </a:p>
          <a:p>
            <a:r>
              <a:rPr lang="pl-PL" altLang="pl-PL" dirty="0">
                <a:latin typeface="Arial" panose="020B0604020202020204" pitchFamily="34" charset="0"/>
              </a:rPr>
              <a:t>	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transmitted</a:t>
            </a:r>
            <a:r>
              <a:rPr lang="pl-PL" altLang="pl-PL" dirty="0" smtClean="0">
                <a:latin typeface="Arial" panose="020B0604020202020204" pitchFamily="34" charset="0"/>
              </a:rPr>
              <a:t> with </a:t>
            </a:r>
            <a:r>
              <a:rPr lang="pl-PL" altLang="pl-PL" dirty="0" err="1" smtClean="0">
                <a:latin typeface="Arial" panose="020B0604020202020204" pitchFamily="34" charset="0"/>
              </a:rPr>
              <a:t>acoustic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waves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endParaRPr lang="pl-PL" altLang="pl-PL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altLang="pl-PL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altLang="pl-PL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latin typeface="Arial" panose="020B0604020202020204" pitchFamily="34" charset="0"/>
              </a:rPr>
              <a:t>  </a:t>
            </a:r>
            <a:r>
              <a:rPr lang="pl-PL" altLang="pl-PL" dirty="0" smtClean="0">
                <a:latin typeface="Arial" panose="020B0604020202020204" pitchFamily="34" charset="0"/>
              </a:rPr>
              <a:t>Audio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altLang="pl-PL" dirty="0">
              <a:latin typeface="Arial" panose="020B0604020202020204" pitchFamily="34" charset="0"/>
            </a:endParaRPr>
          </a:p>
          <a:p>
            <a:r>
              <a:rPr lang="pl-PL" altLang="pl-PL" dirty="0">
                <a:latin typeface="Arial" panose="020B0604020202020204" pitchFamily="34" charset="0"/>
              </a:rPr>
              <a:t>	</a:t>
            </a:r>
            <a:r>
              <a:rPr lang="pl-PL" altLang="pl-PL" dirty="0" err="1" smtClean="0">
                <a:latin typeface="Arial" panose="020B0604020202020204" pitchFamily="34" charset="0"/>
              </a:rPr>
              <a:t>Electrical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transformed</a:t>
            </a:r>
            <a:r>
              <a:rPr lang="pl-PL" altLang="pl-PL" dirty="0" smtClean="0">
                <a:latin typeface="Arial" panose="020B0604020202020204" pitchFamily="34" charset="0"/>
              </a:rPr>
              <a:t> from </a:t>
            </a:r>
            <a:r>
              <a:rPr lang="pl-PL" altLang="pl-PL" dirty="0" err="1" smtClean="0">
                <a:latin typeface="Arial" panose="020B0604020202020204" pitchFamily="34" charset="0"/>
              </a:rPr>
              <a:t>acoustic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Harmonic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14690" name="Group 4"/>
          <p:cNvGrpSpPr/>
          <p:nvPr/>
        </p:nvGrpSpPr>
        <p:grpSpPr>
          <a:xfrm>
            <a:off x="900113" y="2492375"/>
            <a:ext cx="6858000" cy="3141663"/>
            <a:chOff x="768" y="1248"/>
            <a:chExt cx="4320" cy="1979"/>
          </a:xfrm>
        </p:grpSpPr>
        <p:sp>
          <p:nvSpPr>
            <p:cNvPr id="114691" name="Rectangle 5"/>
            <p:cNvSpPr/>
            <p:nvPr/>
          </p:nvSpPr>
          <p:spPr>
            <a:xfrm>
              <a:off x="2400" y="1248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14692" name="Line 6"/>
            <p:cNvSpPr/>
            <p:nvPr/>
          </p:nvSpPr>
          <p:spPr>
            <a:xfrm>
              <a:off x="1728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4693" name="Line 7"/>
            <p:cNvSpPr/>
            <p:nvPr/>
          </p:nvSpPr>
          <p:spPr>
            <a:xfrm>
              <a:off x="2112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4694" name="Line 8"/>
            <p:cNvSpPr/>
            <p:nvPr/>
          </p:nvSpPr>
          <p:spPr>
            <a:xfrm>
              <a:off x="3456" y="1584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4695" name="Line 9"/>
            <p:cNvSpPr/>
            <p:nvPr/>
          </p:nvSpPr>
          <p:spPr>
            <a:xfrm>
              <a:off x="3840" y="1584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4696" name="Text Box 10"/>
            <p:cNvSpPr txBox="1"/>
            <p:nvPr/>
          </p:nvSpPr>
          <p:spPr>
            <a:xfrm>
              <a:off x="2496" y="1392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sp>
          <p:nvSpPr>
            <p:cNvPr id="114697" name="Rectangle 11"/>
            <p:cNvSpPr/>
            <p:nvPr/>
          </p:nvSpPr>
          <p:spPr>
            <a:xfrm>
              <a:off x="2448" y="2544"/>
              <a:ext cx="1056" cy="672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14698" name="Line 12"/>
            <p:cNvSpPr/>
            <p:nvPr/>
          </p:nvSpPr>
          <p:spPr>
            <a:xfrm>
              <a:off x="1776" y="288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4699" name="Line 13"/>
            <p:cNvSpPr/>
            <p:nvPr/>
          </p:nvSpPr>
          <p:spPr>
            <a:xfrm>
              <a:off x="2160" y="288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4700" name="Line 14"/>
            <p:cNvSpPr/>
            <p:nvPr/>
          </p:nvSpPr>
          <p:spPr>
            <a:xfrm>
              <a:off x="3504" y="2880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114701" name="Line 15"/>
            <p:cNvSpPr/>
            <p:nvPr/>
          </p:nvSpPr>
          <p:spPr>
            <a:xfrm>
              <a:off x="3888" y="2880"/>
              <a:ext cx="2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4702" name="Text Box 16"/>
            <p:cNvSpPr txBox="1"/>
            <p:nvPr/>
          </p:nvSpPr>
          <p:spPr>
            <a:xfrm>
              <a:off x="2544" y="2688"/>
              <a:ext cx="91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3200" dirty="0" smtClean="0">
                  <a:latin typeface="Times New Roman" panose="02020603050405020304" pitchFamily="18" charset="0"/>
                </a:rPr>
                <a:t>System</a:t>
              </a:r>
              <a:endParaRPr lang="pl-PL" altLang="pl-PL" sz="3200" dirty="0">
                <a:latin typeface="Times New Roman" panose="02020603050405020304" pitchFamily="18" charset="0"/>
              </a:endParaRPr>
            </a:p>
          </p:txBody>
        </p:sp>
        <p:pic>
          <p:nvPicPr>
            <p:cNvPr id="114703" name="Picture 17" descr="harm1w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" y="1296"/>
              <a:ext cx="912" cy="63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4704" name="Picture 18" descr="harm2w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" y="2592"/>
              <a:ext cx="916" cy="63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4705" name="Picture 19" descr="harm1wy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4" y="1296"/>
              <a:ext cx="864" cy="5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4706" name="Picture 20" descr="harm2wy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4" y="2592"/>
              <a:ext cx="864" cy="59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err="1" smtClean="0">
                <a:latin typeface="Arial" panose="020B0604020202020204" pitchFamily="34" charset="0"/>
              </a:rPr>
              <a:t>Coefficients</a:t>
            </a:r>
            <a:r>
              <a:rPr lang="pl-PL" altLang="pl-PL" sz="3200" dirty="0" smtClean="0">
                <a:latin typeface="Arial" panose="020B0604020202020204" pitchFamily="34" charset="0"/>
              </a:rPr>
              <a:t> of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harmonic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distortions</a:t>
            </a:r>
            <a:endParaRPr lang="pl-PL" altLang="pl-PL" sz="3200" dirty="0">
              <a:latin typeface="Arial" panose="020B0604020202020204" pitchFamily="34" charset="0"/>
            </a:endParaRPr>
          </a:p>
        </p:txBody>
      </p:sp>
      <p:sp>
        <p:nvSpPr>
          <p:cNvPr id="115714" name="Rectangle 5"/>
          <p:cNvSpPr>
            <a:spLocks noGrp="1"/>
          </p:cNvSpPr>
          <p:nvPr>
            <p:ph type="body" sz="half"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pl-PL" altLang="pl-PL" sz="2000" dirty="0" smtClean="0">
                <a:latin typeface="Arial" panose="020B0604020202020204" pitchFamily="34" charset="0"/>
              </a:rPr>
              <a:t>Total </a:t>
            </a:r>
            <a:r>
              <a:rPr lang="pl-PL" altLang="pl-PL" sz="2000" dirty="0">
                <a:latin typeface="Arial" panose="020B0604020202020204" pitchFamily="34" charset="0"/>
              </a:rPr>
              <a:t>(THD)</a:t>
            </a:r>
          </a:p>
          <a:p>
            <a:endParaRPr lang="pl-PL" altLang="pl-PL" sz="2800" dirty="0">
              <a:latin typeface="Arial" panose="020B0604020202020204" pitchFamily="34" charset="0"/>
            </a:endParaRPr>
          </a:p>
          <a:p>
            <a:endParaRPr lang="pl-PL" altLang="pl-PL" sz="2800" dirty="0">
              <a:latin typeface="Arial" panose="020B0604020202020204" pitchFamily="34" charset="0"/>
            </a:endParaRPr>
          </a:p>
          <a:p>
            <a:endParaRPr lang="pl-PL" altLang="pl-PL" sz="2800" dirty="0">
              <a:latin typeface="Arial" panose="020B0604020202020204" pitchFamily="34" charset="0"/>
            </a:endParaRPr>
          </a:p>
          <a:p>
            <a:r>
              <a:rPr lang="pl-PL" altLang="pl-PL" sz="2000" dirty="0" err="1" smtClean="0">
                <a:latin typeface="Arial" panose="020B0604020202020204" pitchFamily="34" charset="0"/>
              </a:rPr>
              <a:t>Partial</a:t>
            </a:r>
            <a:r>
              <a:rPr lang="pl-PL" altLang="pl-PL" sz="2000" dirty="0" smtClean="0">
                <a:latin typeface="Arial" panose="020B0604020202020204" pitchFamily="34" charset="0"/>
              </a:rPr>
              <a:t> of 2th and 3rd order</a:t>
            </a:r>
            <a:endParaRPr lang="pl-PL" altLang="pl-PL" sz="2000" dirty="0">
              <a:latin typeface="Arial" panose="020B0604020202020204" pitchFamily="34" charset="0"/>
            </a:endParaRPr>
          </a:p>
        </p:txBody>
      </p:sp>
      <p:graphicFrame>
        <p:nvGraphicFramePr>
          <p:cNvPr id="115715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08175" y="2492375"/>
          <a:ext cx="1208088" cy="1441450"/>
        </p:xfrm>
        <a:graphic>
          <a:graphicData uri="http://schemas.openxmlformats.org/presentationml/2006/ole">
            <p:oleObj spid="_x0000_s23663" r:id="rId3" imgW="787400" imgH="939800" progId="Equation.3">
              <p:embed/>
            </p:oleObj>
          </a:graphicData>
        </a:graphic>
      </p:graphicFrame>
      <p:graphicFrame>
        <p:nvGraphicFramePr>
          <p:cNvPr id="11571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76375" y="4797425"/>
          <a:ext cx="1511300" cy="1217613"/>
        </p:xfrm>
        <a:graphic>
          <a:graphicData uri="http://schemas.openxmlformats.org/presentationml/2006/ole">
            <p:oleObj spid="_x0000_s23664" r:id="rId4" imgW="850900" imgH="685800" progId="Equation.3">
              <p:embed/>
            </p:oleObj>
          </a:graphicData>
        </a:graphic>
      </p:graphicFrame>
      <p:graphicFrame>
        <p:nvGraphicFramePr>
          <p:cNvPr id="115717" name="Object 10"/>
          <p:cNvGraphicFramePr>
            <a:graphicFrameLocks noChangeAspect="1"/>
          </p:cNvGraphicFramePr>
          <p:nvPr/>
        </p:nvGraphicFramePr>
        <p:xfrm>
          <a:off x="4932363" y="4797425"/>
          <a:ext cx="1584325" cy="1282700"/>
        </p:xfrm>
        <a:graphic>
          <a:graphicData uri="http://schemas.openxmlformats.org/presentationml/2006/ole">
            <p:oleObj spid="_x0000_s23665" r:id="rId5" imgW="850900" imgH="685800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smtClean="0"/>
              <a:t>Spectrum of a musical instrument (</a:t>
            </a:r>
            <a:r>
              <a:rPr lang="pl-PL" altLang="pl-PL" sz="2800" dirty="0" err="1" smtClean="0"/>
              <a:t>trumpet</a:t>
            </a:r>
            <a:r>
              <a:rPr lang="pl-PL" altLang="pl-PL" sz="2800" dirty="0" smtClean="0"/>
              <a:t>)</a:t>
            </a:r>
            <a:endParaRPr lang="pl-PL" altLang="pl-PL" sz="2800" dirty="0"/>
          </a:p>
        </p:txBody>
      </p:sp>
      <p:pic>
        <p:nvPicPr>
          <p:cNvPr id="116738" name="Picture 5" descr="EXP1WID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1844675"/>
            <a:ext cx="5913437" cy="4364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err="1" smtClean="0"/>
              <a:t>Intermodulation</a:t>
            </a:r>
            <a:endParaRPr lang="pl-PL" altLang="pl-PL" sz="3200" dirty="0"/>
          </a:p>
        </p:txBody>
      </p:sp>
      <p:grpSp>
        <p:nvGrpSpPr>
          <p:cNvPr id="117762" name="Group 5"/>
          <p:cNvGrpSpPr/>
          <p:nvPr/>
        </p:nvGrpSpPr>
        <p:grpSpPr>
          <a:xfrm>
            <a:off x="1676400" y="1981200"/>
            <a:ext cx="6781800" cy="3305175"/>
            <a:chOff x="1056" y="1248"/>
            <a:chExt cx="4272" cy="2082"/>
          </a:xfrm>
        </p:grpSpPr>
        <p:graphicFrame>
          <p:nvGraphicFramePr>
            <p:cNvPr id="117763" name="Object 6"/>
            <p:cNvGraphicFramePr>
              <a:graphicFrameLocks noChangeAspect="1"/>
            </p:cNvGraphicFramePr>
            <p:nvPr/>
          </p:nvGraphicFramePr>
          <p:xfrm>
            <a:off x="1200" y="1248"/>
            <a:ext cx="3264" cy="408"/>
          </p:xfrm>
          <a:graphic>
            <a:graphicData uri="http://schemas.openxmlformats.org/presentationml/2006/ole">
              <p:oleObj spid="_x0000_s24684" r:id="rId3" imgW="2032000" imgH="254000" progId="Equation.3">
                <p:embed/>
              </p:oleObj>
            </a:graphicData>
          </a:graphic>
        </p:graphicFrame>
        <p:graphicFrame>
          <p:nvGraphicFramePr>
            <p:cNvPr id="117764" name="Object 7"/>
            <p:cNvGraphicFramePr>
              <a:graphicFrameLocks noChangeAspect="1"/>
            </p:cNvGraphicFramePr>
            <p:nvPr/>
          </p:nvGraphicFramePr>
          <p:xfrm>
            <a:off x="1152" y="1776"/>
            <a:ext cx="2518" cy="322"/>
          </p:xfrm>
          <a:graphic>
            <a:graphicData uri="http://schemas.openxmlformats.org/presentationml/2006/ole">
              <p:oleObj spid="_x0000_s24685" r:id="rId4" imgW="1688367" imgH="215806" progId="Equation.3">
                <p:embed/>
              </p:oleObj>
            </a:graphicData>
          </a:graphic>
        </p:graphicFrame>
        <p:graphicFrame>
          <p:nvGraphicFramePr>
            <p:cNvPr id="117765" name="Object 8"/>
            <p:cNvGraphicFramePr>
              <a:graphicFrameLocks noChangeAspect="1"/>
            </p:cNvGraphicFramePr>
            <p:nvPr/>
          </p:nvGraphicFramePr>
          <p:xfrm>
            <a:off x="1056" y="2160"/>
            <a:ext cx="4272" cy="1170"/>
          </p:xfrm>
          <a:graphic>
            <a:graphicData uri="http://schemas.openxmlformats.org/presentationml/2006/ole">
              <p:oleObj spid="_x0000_s24686" r:id="rId5" imgW="3340100" imgH="91440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smtClean="0">
                <a:latin typeface="Arial" panose="020B0604020202020204" pitchFamily="34" charset="0"/>
              </a:rPr>
              <a:t>Spectrum of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intermodulation</a:t>
            </a:r>
            <a:endParaRPr lang="pl-PL" altLang="pl-PL" sz="3200" dirty="0">
              <a:latin typeface="Arial" panose="020B0604020202020204" pitchFamily="34" charset="0"/>
            </a:endParaRPr>
          </a:p>
        </p:txBody>
      </p:sp>
      <p:grpSp>
        <p:nvGrpSpPr>
          <p:cNvPr id="118786" name="Group 5"/>
          <p:cNvGrpSpPr/>
          <p:nvPr/>
        </p:nvGrpSpPr>
        <p:grpSpPr>
          <a:xfrm>
            <a:off x="1524000" y="1752600"/>
            <a:ext cx="6719888" cy="4637088"/>
            <a:chOff x="960" y="1104"/>
            <a:chExt cx="4224" cy="2942"/>
          </a:xfrm>
        </p:grpSpPr>
        <p:sp>
          <p:nvSpPr>
            <p:cNvPr id="118787" name="Line 6"/>
            <p:cNvSpPr/>
            <p:nvPr/>
          </p:nvSpPr>
          <p:spPr>
            <a:xfrm flipV="1">
              <a:off x="1104" y="1104"/>
              <a:ext cx="0" cy="100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8788" name="Line 7"/>
            <p:cNvSpPr/>
            <p:nvPr/>
          </p:nvSpPr>
          <p:spPr>
            <a:xfrm>
              <a:off x="1104" y="2112"/>
              <a:ext cx="27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8789" name="Line 8"/>
            <p:cNvSpPr/>
            <p:nvPr/>
          </p:nvSpPr>
          <p:spPr>
            <a:xfrm>
              <a:off x="1248" y="1392"/>
              <a:ext cx="0" cy="72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790" name="Text Box 9"/>
            <p:cNvSpPr txBox="1"/>
            <p:nvPr/>
          </p:nvSpPr>
          <p:spPr>
            <a:xfrm>
              <a:off x="1104" y="2160"/>
              <a:ext cx="244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                                           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endParaRPr lang="pl-PL" altLang="pl-PL" sz="24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18791" name="Line 10"/>
            <p:cNvSpPr/>
            <p:nvPr/>
          </p:nvSpPr>
          <p:spPr>
            <a:xfrm flipV="1">
              <a:off x="1104" y="2352"/>
              <a:ext cx="0" cy="100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8792" name="Line 11"/>
            <p:cNvSpPr/>
            <p:nvPr/>
          </p:nvSpPr>
          <p:spPr>
            <a:xfrm>
              <a:off x="1440" y="3072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793" name="Text Box 12"/>
            <p:cNvSpPr txBox="1"/>
            <p:nvPr/>
          </p:nvSpPr>
          <p:spPr>
            <a:xfrm>
              <a:off x="960" y="3408"/>
              <a:ext cx="3168" cy="6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>
                  <a:latin typeface="Times New Roman" panose="02020603050405020304" pitchFamily="18" charset="0"/>
                </a:rPr>
                <a:t>0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 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3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-2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 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+2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endParaRPr lang="pl-PL" altLang="pl-PL" sz="2400" dirty="0"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pl-PL" altLang="pl-PL" sz="2400" dirty="0">
                  <a:latin typeface="Times New Roman" panose="02020603050405020304" pitchFamily="18" charset="0"/>
                </a:rPr>
                <a:t>                                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-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 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2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+</a:t>
              </a:r>
              <a:r>
                <a:rPr lang="pl-PL" altLang="pl-PL" sz="2400" i="1" dirty="0">
                  <a:latin typeface="Times New Roman" panose="02020603050405020304" pitchFamily="18" charset="0"/>
                </a:rPr>
                <a:t>f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1</a:t>
              </a:r>
              <a:r>
                <a:rPr lang="pl-PL" altLang="pl-PL" sz="2400" dirty="0">
                  <a:latin typeface="Times New Roman" panose="02020603050405020304" pitchFamily="18" charset="0"/>
                </a:rPr>
                <a:t>  </a:t>
              </a:r>
              <a:r>
                <a:rPr lang="pl-PL" altLang="pl-PL" sz="2400" baseline="-25000" dirty="0">
                  <a:latin typeface="Times New Roman" panose="02020603050405020304" pitchFamily="18" charset="0"/>
                </a:rPr>
                <a:t>  </a:t>
              </a:r>
              <a:endParaRPr lang="pl-PL" altLang="pl-PL" sz="24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18794" name="Line 13"/>
            <p:cNvSpPr/>
            <p:nvPr/>
          </p:nvSpPr>
          <p:spPr>
            <a:xfrm flipV="1">
              <a:off x="1104" y="2976"/>
              <a:ext cx="0" cy="38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795" name="Line 14"/>
            <p:cNvSpPr/>
            <p:nvPr/>
          </p:nvSpPr>
          <p:spPr>
            <a:xfrm>
              <a:off x="1584" y="3024"/>
              <a:ext cx="0" cy="336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796" name="Line 15"/>
            <p:cNvSpPr/>
            <p:nvPr/>
          </p:nvSpPr>
          <p:spPr>
            <a:xfrm>
              <a:off x="3024" y="2496"/>
              <a:ext cx="0" cy="86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797" name="Text Box 16"/>
            <p:cNvSpPr txBox="1"/>
            <p:nvPr/>
          </p:nvSpPr>
          <p:spPr>
            <a:xfrm>
              <a:off x="3696" y="1200"/>
              <a:ext cx="1488" cy="2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smtClean="0">
                  <a:latin typeface="Times New Roman" panose="02020603050405020304" pitchFamily="18" charset="0"/>
                </a:rPr>
                <a:t>Input </a:t>
              </a:r>
              <a:r>
                <a:rPr lang="pl-PL" altLang="pl-PL" sz="2400" dirty="0" err="1" smtClean="0">
                  <a:latin typeface="Times New Roman" panose="02020603050405020304" pitchFamily="18" charset="0"/>
                </a:rPr>
                <a:t>signal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18798" name="Text Box 17"/>
            <p:cNvSpPr txBox="1"/>
            <p:nvPr/>
          </p:nvSpPr>
          <p:spPr>
            <a:xfrm>
              <a:off x="3696" y="2304"/>
              <a:ext cx="1488" cy="2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err="1" smtClean="0">
                  <a:latin typeface="Times New Roman" panose="02020603050405020304" pitchFamily="18" charset="0"/>
                </a:rPr>
                <a:t>Output</a:t>
              </a:r>
              <a:r>
                <a:rPr lang="pl-PL" altLang="pl-PL" sz="2400" dirty="0" smtClean="0">
                  <a:latin typeface="Times New Roman" panose="02020603050405020304" pitchFamily="18" charset="0"/>
                </a:rPr>
                <a:t> </a:t>
              </a:r>
              <a:r>
                <a:rPr lang="pl-PL" altLang="pl-PL" sz="2400" dirty="0" err="1" smtClean="0">
                  <a:latin typeface="Times New Roman" panose="02020603050405020304" pitchFamily="18" charset="0"/>
                </a:rPr>
                <a:t>signal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18799" name="Line 18"/>
            <p:cNvSpPr/>
            <p:nvPr/>
          </p:nvSpPr>
          <p:spPr>
            <a:xfrm>
              <a:off x="1104" y="3360"/>
              <a:ext cx="27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8800" name="Line 19"/>
            <p:cNvSpPr/>
            <p:nvPr/>
          </p:nvSpPr>
          <p:spPr>
            <a:xfrm>
              <a:off x="3072" y="1392"/>
              <a:ext cx="0" cy="72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1" name="Line 20"/>
            <p:cNvSpPr/>
            <p:nvPr/>
          </p:nvSpPr>
          <p:spPr>
            <a:xfrm>
              <a:off x="1248" y="2496"/>
              <a:ext cx="0" cy="86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2" name="Line 21"/>
            <p:cNvSpPr/>
            <p:nvPr/>
          </p:nvSpPr>
          <p:spPr>
            <a:xfrm>
              <a:off x="2832" y="2832"/>
              <a:ext cx="0" cy="52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3" name="Line 22"/>
            <p:cNvSpPr/>
            <p:nvPr/>
          </p:nvSpPr>
          <p:spPr>
            <a:xfrm>
              <a:off x="3216" y="2832"/>
              <a:ext cx="0" cy="52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4" name="Line 23"/>
            <p:cNvSpPr/>
            <p:nvPr/>
          </p:nvSpPr>
          <p:spPr>
            <a:xfrm>
              <a:off x="2640" y="3072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5" name="Line 24"/>
            <p:cNvSpPr/>
            <p:nvPr/>
          </p:nvSpPr>
          <p:spPr>
            <a:xfrm>
              <a:off x="3408" y="3072"/>
              <a:ext cx="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8806" name="Line 25"/>
            <p:cNvSpPr/>
            <p:nvPr/>
          </p:nvSpPr>
          <p:spPr>
            <a:xfrm flipV="1">
              <a:off x="2832" y="3456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8807" name="Line 26"/>
            <p:cNvSpPr/>
            <p:nvPr/>
          </p:nvSpPr>
          <p:spPr>
            <a:xfrm flipV="1">
              <a:off x="3216" y="3456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err="1" smtClean="0"/>
              <a:t>Coefficient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intermodulation</a:t>
            </a:r>
            <a:endParaRPr lang="pl-PL" altLang="pl-PL" sz="2800" dirty="0"/>
          </a:p>
        </p:txBody>
      </p:sp>
      <p:graphicFrame>
        <p:nvGraphicFramePr>
          <p:cNvPr id="11981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476375" y="2349500"/>
          <a:ext cx="6840538" cy="1082675"/>
        </p:xfrm>
        <a:graphic>
          <a:graphicData uri="http://schemas.openxmlformats.org/presentationml/2006/ole">
            <p:oleObj spid="_x0000_s25638" r:id="rId3" imgW="3530600" imgH="558800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Multitone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distortion</a:t>
            </a:r>
            <a:endParaRPr lang="pl-PL" altLang="pl-PL" dirty="0"/>
          </a:p>
        </p:txBody>
      </p:sp>
      <p:graphicFrame>
        <p:nvGraphicFramePr>
          <p:cNvPr id="120834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6732588" y="2636838"/>
          <a:ext cx="1871662" cy="749300"/>
        </p:xfrm>
        <a:graphic>
          <a:graphicData uri="http://schemas.openxmlformats.org/presentationml/2006/ole">
            <p:oleObj spid="_x0000_s26697" r:id="rId3" imgW="1206500" imgH="482600" progId="Equation.3">
              <p:embed/>
            </p:oleObj>
          </a:graphicData>
        </a:graphic>
      </p:graphicFrame>
      <p:pic>
        <p:nvPicPr>
          <p:cNvPr id="120835" name="Picture 5" descr="wieloton"/>
          <p:cNvPicPr>
            <a:picLocks noChangeAspect="1"/>
          </p:cNvPicPr>
          <p:nvPr/>
        </p:nvPicPr>
        <p:blipFill>
          <a:blip r:embed="rId4"/>
          <a:srcRect l="4150" t="4515" b="4621"/>
          <a:stretch>
            <a:fillRect/>
          </a:stretch>
        </p:blipFill>
        <p:spPr>
          <a:xfrm>
            <a:off x="1267097" y="2037806"/>
            <a:ext cx="5176566" cy="420624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083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6804025" y="4149725"/>
          <a:ext cx="1800225" cy="795338"/>
        </p:xfrm>
        <a:graphic>
          <a:graphicData uri="http://schemas.openxmlformats.org/presentationml/2006/ole">
            <p:oleObj spid="_x0000_s26698" r:id="rId5" imgW="1091726" imgH="482391" progId="Equation.3">
              <p:embed/>
            </p:oleObj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52651" y="6413862"/>
            <a:ext cx="2181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/>
              <a:t>frequency</a:t>
            </a:r>
            <a:r>
              <a:rPr lang="pl-PL" sz="1400" dirty="0" smtClean="0"/>
              <a:t> [Hz]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92331" y="3148149"/>
            <a:ext cx="400110" cy="11495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400" dirty="0" err="1" smtClean="0"/>
              <a:t>Level</a:t>
            </a:r>
            <a:r>
              <a:rPr lang="pl-PL" sz="1400" dirty="0" smtClean="0"/>
              <a:t> [</a:t>
            </a:r>
            <a:r>
              <a:rPr lang="pl-PL" sz="1400" dirty="0" err="1" smtClean="0"/>
              <a:t>dB</a:t>
            </a:r>
            <a:r>
              <a:rPr lang="pl-PL" sz="1400" dirty="0" smtClean="0"/>
              <a:t>]</a:t>
            </a:r>
            <a:endParaRPr lang="pl-PL" sz="1400" dirty="0"/>
          </a:p>
        </p:txBody>
      </p:sp>
    </p:spTree>
  </p:cSld>
  <p:clrMapOvr>
    <a:masterClrMapping/>
  </p:clrMapOvr>
  <p:transition>
    <p:randomBa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Noise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distortion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21858" name="Group 8"/>
          <p:cNvGrpSpPr/>
          <p:nvPr/>
        </p:nvGrpSpPr>
        <p:grpSpPr>
          <a:xfrm>
            <a:off x="1331913" y="2133600"/>
            <a:ext cx="6781800" cy="4044950"/>
            <a:chOff x="1104" y="1296"/>
            <a:chExt cx="4272" cy="2548"/>
          </a:xfrm>
        </p:grpSpPr>
        <p:sp>
          <p:nvSpPr>
            <p:cNvPr id="121859" name="Text Box 9"/>
            <p:cNvSpPr txBox="1"/>
            <p:nvPr/>
          </p:nvSpPr>
          <p:spPr>
            <a:xfrm>
              <a:off x="3696" y="1392"/>
              <a:ext cx="1488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smtClean="0">
                  <a:latin typeface="Times New Roman" panose="02020603050405020304" pitchFamily="18" charset="0"/>
                </a:rPr>
                <a:t>Input </a:t>
              </a:r>
              <a:r>
                <a:rPr lang="pl-PL" altLang="pl-PL" sz="2400" dirty="0" err="1" smtClean="0">
                  <a:latin typeface="Times New Roman" panose="02020603050405020304" pitchFamily="18" charset="0"/>
                </a:rPr>
                <a:t>signal</a:t>
              </a:r>
              <a:r>
                <a:rPr lang="pl-PL" altLang="pl-PL" sz="2400" dirty="0" smtClean="0">
                  <a:latin typeface="Times New Roman" panose="02020603050405020304" pitchFamily="18" charset="0"/>
                </a:rPr>
                <a:t> spectrum 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21860" name="Line 10"/>
            <p:cNvSpPr/>
            <p:nvPr/>
          </p:nvSpPr>
          <p:spPr>
            <a:xfrm flipV="1">
              <a:off x="1104" y="1296"/>
              <a:ext cx="0" cy="100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1861" name="Rectangle 11"/>
            <p:cNvSpPr/>
            <p:nvPr/>
          </p:nvSpPr>
          <p:spPr>
            <a:xfrm>
              <a:off x="1536" y="1344"/>
              <a:ext cx="2112" cy="960"/>
            </a:xfrm>
            <a:prstGeom prst="rect">
              <a:avLst/>
            </a:prstGeom>
            <a:solidFill>
              <a:srgbClr val="FA6758"/>
            </a:solidFill>
            <a:ln w="9525">
              <a:noFill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21862" name="Line 12"/>
            <p:cNvSpPr/>
            <p:nvPr/>
          </p:nvSpPr>
          <p:spPr>
            <a:xfrm>
              <a:off x="1104" y="2304"/>
              <a:ext cx="27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1863" name="Line 13"/>
            <p:cNvSpPr/>
            <p:nvPr/>
          </p:nvSpPr>
          <p:spPr>
            <a:xfrm flipV="1">
              <a:off x="1152" y="2832"/>
              <a:ext cx="0" cy="100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1864" name="Rectangle 14"/>
            <p:cNvSpPr/>
            <p:nvPr/>
          </p:nvSpPr>
          <p:spPr>
            <a:xfrm>
              <a:off x="1536" y="2880"/>
              <a:ext cx="2112" cy="960"/>
            </a:xfrm>
            <a:prstGeom prst="rect">
              <a:avLst/>
            </a:prstGeom>
            <a:solidFill>
              <a:srgbClr val="FA6758"/>
            </a:solidFill>
            <a:ln w="9525">
              <a:noFill/>
            </a:ln>
          </p:spPr>
          <p:txBody>
            <a:bodyPr wrap="none" anchor="ctr"/>
            <a:lstStyle/>
            <a:p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21865" name="Line 15"/>
            <p:cNvSpPr/>
            <p:nvPr/>
          </p:nvSpPr>
          <p:spPr>
            <a:xfrm>
              <a:off x="1152" y="3840"/>
              <a:ext cx="360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1866" name="Freeform 16" descr="Duża szachownica"/>
            <p:cNvSpPr/>
            <p:nvPr/>
          </p:nvSpPr>
          <p:spPr>
            <a:xfrm>
              <a:off x="1328" y="3385"/>
              <a:ext cx="2810" cy="459"/>
            </a:xfrm>
            <a:custGeom>
              <a:avLst/>
              <a:gdLst/>
              <a:ahLst/>
              <a:cxnLst>
                <a:cxn ang="0">
                  <a:pos x="0" y="447"/>
                </a:cxn>
                <a:cxn ang="0">
                  <a:pos x="188" y="283"/>
                </a:cxn>
                <a:cxn ang="0">
                  <a:pos x="259" y="247"/>
                </a:cxn>
                <a:cxn ang="0">
                  <a:pos x="576" y="165"/>
                </a:cxn>
                <a:cxn ang="0">
                  <a:pos x="1000" y="330"/>
                </a:cxn>
                <a:cxn ang="0">
                  <a:pos x="1058" y="259"/>
                </a:cxn>
                <a:cxn ang="0">
                  <a:pos x="1141" y="224"/>
                </a:cxn>
                <a:cxn ang="0">
                  <a:pos x="1282" y="0"/>
                </a:cxn>
                <a:cxn ang="0">
                  <a:pos x="1517" y="24"/>
                </a:cxn>
                <a:cxn ang="0">
                  <a:pos x="1670" y="189"/>
                </a:cxn>
                <a:cxn ang="0">
                  <a:pos x="1846" y="236"/>
                </a:cxn>
                <a:cxn ang="0">
                  <a:pos x="2010" y="224"/>
                </a:cxn>
                <a:cxn ang="0">
                  <a:pos x="2152" y="189"/>
                </a:cxn>
                <a:cxn ang="0">
                  <a:pos x="2410" y="212"/>
                </a:cxn>
                <a:cxn ang="0">
                  <a:pos x="2481" y="283"/>
                </a:cxn>
                <a:cxn ang="0">
                  <a:pos x="2586" y="306"/>
                </a:cxn>
                <a:cxn ang="0">
                  <a:pos x="2716" y="377"/>
                </a:cxn>
                <a:cxn ang="0">
                  <a:pos x="2810" y="459"/>
                </a:cxn>
              </a:cxnLst>
              <a:rect l="0" t="0" r="0" b="0"/>
              <a:pathLst>
                <a:path w="2810" h="459">
                  <a:moveTo>
                    <a:pt x="0" y="447"/>
                  </a:moveTo>
                  <a:cubicBezTo>
                    <a:pt x="99" y="397"/>
                    <a:pt x="128" y="373"/>
                    <a:pt x="188" y="283"/>
                  </a:cubicBezTo>
                  <a:cubicBezTo>
                    <a:pt x="205" y="258"/>
                    <a:pt x="236" y="259"/>
                    <a:pt x="259" y="247"/>
                  </a:cubicBezTo>
                  <a:cubicBezTo>
                    <a:pt x="363" y="195"/>
                    <a:pt x="459" y="177"/>
                    <a:pt x="576" y="165"/>
                  </a:cubicBezTo>
                  <a:cubicBezTo>
                    <a:pt x="769" y="179"/>
                    <a:pt x="859" y="189"/>
                    <a:pt x="1000" y="330"/>
                  </a:cubicBezTo>
                  <a:cubicBezTo>
                    <a:pt x="1019" y="306"/>
                    <a:pt x="1034" y="277"/>
                    <a:pt x="1058" y="259"/>
                  </a:cubicBezTo>
                  <a:cubicBezTo>
                    <a:pt x="1082" y="241"/>
                    <a:pt x="1118" y="244"/>
                    <a:pt x="1141" y="224"/>
                  </a:cubicBezTo>
                  <a:cubicBezTo>
                    <a:pt x="1218" y="158"/>
                    <a:pt x="1230" y="78"/>
                    <a:pt x="1282" y="0"/>
                  </a:cubicBezTo>
                  <a:cubicBezTo>
                    <a:pt x="1360" y="8"/>
                    <a:pt x="1442" y="1"/>
                    <a:pt x="1517" y="24"/>
                  </a:cubicBezTo>
                  <a:cubicBezTo>
                    <a:pt x="1588" y="45"/>
                    <a:pt x="1621" y="148"/>
                    <a:pt x="1670" y="189"/>
                  </a:cubicBezTo>
                  <a:cubicBezTo>
                    <a:pt x="1716" y="228"/>
                    <a:pt x="1791" y="229"/>
                    <a:pt x="1846" y="236"/>
                  </a:cubicBezTo>
                  <a:cubicBezTo>
                    <a:pt x="1901" y="232"/>
                    <a:pt x="1956" y="232"/>
                    <a:pt x="2010" y="224"/>
                  </a:cubicBezTo>
                  <a:cubicBezTo>
                    <a:pt x="2058" y="217"/>
                    <a:pt x="2152" y="189"/>
                    <a:pt x="2152" y="189"/>
                  </a:cubicBezTo>
                  <a:cubicBezTo>
                    <a:pt x="2238" y="197"/>
                    <a:pt x="2327" y="188"/>
                    <a:pt x="2410" y="212"/>
                  </a:cubicBezTo>
                  <a:cubicBezTo>
                    <a:pt x="2442" y="221"/>
                    <a:pt x="2451" y="267"/>
                    <a:pt x="2481" y="283"/>
                  </a:cubicBezTo>
                  <a:cubicBezTo>
                    <a:pt x="2513" y="300"/>
                    <a:pt x="2551" y="298"/>
                    <a:pt x="2586" y="306"/>
                  </a:cubicBezTo>
                  <a:cubicBezTo>
                    <a:pt x="2627" y="333"/>
                    <a:pt x="2675" y="350"/>
                    <a:pt x="2716" y="377"/>
                  </a:cubicBezTo>
                  <a:cubicBezTo>
                    <a:pt x="2730" y="386"/>
                    <a:pt x="2792" y="441"/>
                    <a:pt x="2810" y="459"/>
                  </a:cubicBezTo>
                </a:path>
              </a:pathLst>
            </a:custGeom>
            <a:blipFill rotWithShape="0">
              <a:blip r:embed="rId2"/>
            </a:blip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l-PL" altLang="en-US"/>
            </a:p>
          </p:txBody>
        </p:sp>
        <p:sp>
          <p:nvSpPr>
            <p:cNvPr id="121867" name="Text Box 17"/>
            <p:cNvSpPr txBox="1"/>
            <p:nvPr/>
          </p:nvSpPr>
          <p:spPr>
            <a:xfrm>
              <a:off x="3696" y="2496"/>
              <a:ext cx="148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err="1" smtClean="0">
                  <a:latin typeface="Times New Roman" panose="02020603050405020304" pitchFamily="18" charset="0"/>
                </a:rPr>
                <a:t>Output</a:t>
              </a:r>
              <a:r>
                <a:rPr lang="pl-PL" altLang="pl-PL" sz="2400" dirty="0" smtClean="0">
                  <a:latin typeface="Times New Roman" panose="02020603050405020304" pitchFamily="18" charset="0"/>
                </a:rPr>
                <a:t> </a:t>
              </a:r>
              <a:r>
                <a:rPr lang="pl-PL" altLang="pl-PL" sz="2400" dirty="0" err="1" smtClean="0">
                  <a:latin typeface="Times New Roman" panose="02020603050405020304" pitchFamily="18" charset="0"/>
                </a:rPr>
                <a:t>signal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21868" name="Text Box 18"/>
            <p:cNvSpPr txBox="1"/>
            <p:nvPr/>
          </p:nvSpPr>
          <p:spPr>
            <a:xfrm>
              <a:off x="3936" y="3216"/>
              <a:ext cx="14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sz="2400" dirty="0" err="1" smtClean="0">
                  <a:latin typeface="Times New Roman" panose="02020603050405020304" pitchFamily="18" charset="0"/>
                </a:rPr>
                <a:t>Distortion</a:t>
              </a:r>
              <a:endParaRPr lang="pl-PL" altLang="pl-PL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Wolf’s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method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22882" name="Group 5"/>
          <p:cNvGrpSpPr/>
          <p:nvPr/>
        </p:nvGrpSpPr>
        <p:grpSpPr>
          <a:xfrm>
            <a:off x="900113" y="2420938"/>
            <a:ext cx="7775575" cy="4033837"/>
            <a:chOff x="567" y="1525"/>
            <a:chExt cx="4898" cy="2541"/>
          </a:xfrm>
        </p:grpSpPr>
        <p:grpSp>
          <p:nvGrpSpPr>
            <p:cNvPr id="122883" name="Group 6"/>
            <p:cNvGrpSpPr/>
            <p:nvPr/>
          </p:nvGrpSpPr>
          <p:grpSpPr>
            <a:xfrm>
              <a:off x="1292" y="1525"/>
              <a:ext cx="4032" cy="1003"/>
              <a:chOff x="1292" y="1525"/>
              <a:chExt cx="4032" cy="1003"/>
            </a:xfrm>
          </p:grpSpPr>
          <p:pic>
            <p:nvPicPr>
              <p:cNvPr id="122884" name="Picture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92" y="1525"/>
                <a:ext cx="4032" cy="100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22885" name="Text Box 8"/>
              <p:cNvSpPr txBox="1"/>
              <p:nvPr/>
            </p:nvSpPr>
            <p:spPr>
              <a:xfrm>
                <a:off x="2426" y="2115"/>
                <a:ext cx="998" cy="343"/>
              </a:xfrm>
              <a:prstGeom prst="rect">
                <a:avLst/>
              </a:pr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tIns="82800" bIns="72000" anchor="t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pl-PL" sz="1200" dirty="0">
                    <a:latin typeface="Times New Roman" panose="02020603050405020304" pitchFamily="18" charset="0"/>
                  </a:rPr>
                  <a:t>   </a:t>
                </a:r>
                <a:r>
                  <a:rPr lang="pl-PL" altLang="pl-PL" sz="1200" b="1" dirty="0">
                    <a:latin typeface="Times New Roman" panose="02020603050405020304" pitchFamily="18" charset="0"/>
                  </a:rPr>
                  <a:t>DEVICE UNDER </a:t>
                </a:r>
                <a:r>
                  <a:rPr lang="pl-PL" altLang="pl-PL" sz="1200" b="1" dirty="0" smtClean="0">
                    <a:latin typeface="Times New Roman" panose="02020603050405020304" pitchFamily="18" charset="0"/>
                  </a:rPr>
                  <a:t>THE TEST</a:t>
                </a:r>
                <a:endParaRPr lang="pl-PL" altLang="pl-PL" sz="1200" b="1" dirty="0">
                  <a:latin typeface="Times New Roman" panose="02020603050405020304" pitchFamily="18" charset="0"/>
                </a:endParaRPr>
              </a:p>
            </p:txBody>
          </p:sp>
        </p:grpSp>
        <p:pic>
          <p:nvPicPr>
            <p:cNvPr id="122886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" y="2976"/>
              <a:ext cx="2177" cy="106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887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88" y="3022"/>
              <a:ext cx="2177" cy="10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888" name="Line 11"/>
            <p:cNvSpPr/>
            <p:nvPr/>
          </p:nvSpPr>
          <p:spPr>
            <a:xfrm flipV="1">
              <a:off x="1383" y="2478"/>
              <a:ext cx="363" cy="58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2889" name="Line 12"/>
            <p:cNvSpPr/>
            <p:nvPr/>
          </p:nvSpPr>
          <p:spPr>
            <a:xfrm flipH="1" flipV="1">
              <a:off x="4105" y="2478"/>
              <a:ext cx="363" cy="6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Wolf’s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method</a:t>
            </a:r>
            <a:r>
              <a:rPr lang="pl-PL" altLang="pl-PL" dirty="0" smtClean="0">
                <a:latin typeface="Arial" panose="020B0604020202020204" pitchFamily="34" charset="0"/>
              </a:rPr>
              <a:t> - </a:t>
            </a:r>
            <a:r>
              <a:rPr lang="pl-PL" altLang="pl-PL" dirty="0" err="1" smtClean="0">
                <a:latin typeface="Arial" panose="020B0604020202020204" pitchFamily="34" charset="0"/>
              </a:rPr>
              <a:t>signals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pSp>
        <p:nvGrpSpPr>
          <p:cNvPr id="123906" name="Group 5"/>
          <p:cNvGrpSpPr/>
          <p:nvPr/>
        </p:nvGrpSpPr>
        <p:grpSpPr>
          <a:xfrm>
            <a:off x="971550" y="1844675"/>
            <a:ext cx="6913563" cy="4897438"/>
            <a:chOff x="612" y="1162"/>
            <a:chExt cx="4355" cy="3085"/>
          </a:xfrm>
        </p:grpSpPr>
        <p:pic>
          <p:nvPicPr>
            <p:cNvPr id="12390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2" y="1162"/>
              <a:ext cx="1926" cy="93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0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2" y="2160"/>
              <a:ext cx="1926" cy="9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0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" y="3161"/>
              <a:ext cx="1950" cy="10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10" name="Text Box 9"/>
            <p:cNvSpPr txBox="1"/>
            <p:nvPr/>
          </p:nvSpPr>
          <p:spPr>
            <a:xfrm>
              <a:off x="2971" y="1434"/>
              <a:ext cx="149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dirty="0" smtClean="0">
                  <a:latin typeface="Arial" panose="020B0604020202020204" pitchFamily="34" charset="0"/>
                </a:rPr>
                <a:t>Input </a:t>
              </a:r>
              <a:r>
                <a:rPr lang="pl-PL" altLang="pl-PL" dirty="0" err="1" smtClean="0">
                  <a:latin typeface="Arial" panose="020B0604020202020204" pitchFamily="34" charset="0"/>
                </a:rPr>
                <a:t>signal</a:t>
              </a:r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23911" name="Text Box 10"/>
            <p:cNvSpPr txBox="1"/>
            <p:nvPr/>
          </p:nvSpPr>
          <p:spPr>
            <a:xfrm>
              <a:off x="2880" y="2432"/>
              <a:ext cx="208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dirty="0" err="1" smtClean="0">
                  <a:latin typeface="Arial" panose="020B0604020202020204" pitchFamily="34" charset="0"/>
                </a:rPr>
                <a:t>Signal</a:t>
              </a:r>
              <a:r>
                <a:rPr lang="pl-PL" altLang="pl-PL" dirty="0" smtClean="0">
                  <a:latin typeface="Arial" panose="020B0604020202020204" pitchFamily="34" charset="0"/>
                </a:rPr>
                <a:t> </a:t>
              </a:r>
              <a:r>
                <a:rPr lang="pl-PL" altLang="pl-PL" dirty="0" err="1" smtClean="0">
                  <a:latin typeface="Arial" panose="020B0604020202020204" pitchFamily="34" charset="0"/>
                </a:rPr>
                <a:t>after</a:t>
              </a:r>
              <a:r>
                <a:rPr lang="pl-PL" altLang="pl-PL" dirty="0" smtClean="0">
                  <a:latin typeface="Arial" panose="020B0604020202020204" pitchFamily="34" charset="0"/>
                </a:rPr>
                <a:t> BS </a:t>
              </a:r>
              <a:r>
                <a:rPr lang="pl-PL" altLang="pl-PL" dirty="0" err="1" smtClean="0">
                  <a:latin typeface="Arial" panose="020B0604020202020204" pitchFamily="34" charset="0"/>
                </a:rPr>
                <a:t>filter</a:t>
              </a:r>
              <a:endParaRPr lang="pl-PL" altLang="pl-PL" dirty="0">
                <a:latin typeface="Arial" panose="020B0604020202020204" pitchFamily="34" charset="0"/>
              </a:endParaRPr>
            </a:p>
          </p:txBody>
        </p:sp>
        <p:sp>
          <p:nvSpPr>
            <p:cNvPr id="123912" name="Text Box 11"/>
            <p:cNvSpPr txBox="1"/>
            <p:nvPr/>
          </p:nvSpPr>
          <p:spPr>
            <a:xfrm>
              <a:off x="2880" y="3475"/>
              <a:ext cx="149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altLang="pl-PL" dirty="0" err="1" smtClean="0">
                  <a:latin typeface="Arial" panose="020B0604020202020204" pitchFamily="34" charset="0"/>
                </a:rPr>
                <a:t>Output</a:t>
              </a:r>
              <a:r>
                <a:rPr lang="pl-PL" altLang="pl-PL" dirty="0" smtClean="0">
                  <a:latin typeface="Arial" panose="020B0604020202020204" pitchFamily="34" charset="0"/>
                </a:rPr>
                <a:t> </a:t>
              </a:r>
              <a:r>
                <a:rPr lang="pl-PL" altLang="pl-PL" dirty="0" err="1" smtClean="0">
                  <a:latin typeface="Arial" panose="020B0604020202020204" pitchFamily="34" charset="0"/>
                </a:rPr>
                <a:t>signal</a:t>
              </a:r>
              <a:endParaRPr lang="pl-PL" altLang="pl-PL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Acoustic</a:t>
            </a:r>
            <a:r>
              <a:rPr lang="pl-PL" altLang="pl-PL" dirty="0" smtClean="0"/>
              <a:t> and audio </a:t>
            </a:r>
            <a:r>
              <a:rPr lang="pl-PL" altLang="pl-PL" dirty="0" err="1" smtClean="0"/>
              <a:t>signals</a:t>
            </a:r>
            <a:endParaRPr lang="pl-PL" altLang="pl-PL" dirty="0"/>
          </a:p>
        </p:txBody>
      </p:sp>
      <p:sp>
        <p:nvSpPr>
          <p:cNvPr id="97282" name="pole tekstowe 3"/>
          <p:cNvSpPr txBox="1"/>
          <p:nvPr/>
        </p:nvSpPr>
        <p:spPr>
          <a:xfrm>
            <a:off x="785813" y="1928813"/>
            <a:ext cx="7572375" cy="31130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Char char="•"/>
            </a:pP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Deterministic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signals</a:t>
            </a:r>
            <a:r>
              <a:rPr lang="pl-PL" altLang="pl-PL" dirty="0" smtClean="0">
                <a:latin typeface="Arial" panose="020B0604020202020204" pitchFamily="34" charset="0"/>
              </a:rPr>
              <a:t> – </a:t>
            </a:r>
            <a:r>
              <a:rPr lang="pl-PL" altLang="pl-PL" dirty="0" err="1" smtClean="0">
                <a:latin typeface="Arial" panose="020B0604020202020204" pitchFamily="34" charset="0"/>
              </a:rPr>
              <a:t>can</a:t>
            </a:r>
            <a:r>
              <a:rPr lang="pl-PL" altLang="pl-PL" dirty="0" smtClean="0">
                <a:latin typeface="Arial" panose="020B0604020202020204" pitchFamily="34" charset="0"/>
              </a:rPr>
              <a:t> be </a:t>
            </a:r>
            <a:r>
              <a:rPr lang="pl-PL" altLang="pl-PL" dirty="0" err="1" smtClean="0">
                <a:latin typeface="Arial" panose="020B0604020202020204" pitchFamily="34" charset="0"/>
              </a:rPr>
              <a:t>presented</a:t>
            </a:r>
            <a:r>
              <a:rPr lang="pl-PL" altLang="pl-PL" dirty="0" smtClean="0">
                <a:latin typeface="Arial" panose="020B0604020202020204" pitchFamily="34" charset="0"/>
              </a:rPr>
              <a:t> in form of </a:t>
            </a:r>
            <a:r>
              <a:rPr lang="pl-PL" altLang="pl-PL" dirty="0" err="1" smtClean="0">
                <a:latin typeface="Arial" panose="020B0604020202020204" pitchFamily="34" charset="0"/>
              </a:rPr>
              <a:t>formula</a:t>
            </a:r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pl-PL" altLang="pl-PL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pl-PL" altLang="pl-PL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pl-PL" altLang="pl-PL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97283" name="Object 5"/>
          <p:cNvGraphicFramePr>
            <a:graphicFrameLocks noChangeAspect="1"/>
          </p:cNvGraphicFramePr>
          <p:nvPr/>
        </p:nvGraphicFramePr>
        <p:xfrm>
          <a:off x="1214438" y="2714625"/>
          <a:ext cx="4000500" cy="1125538"/>
        </p:xfrm>
        <a:graphic>
          <a:graphicData uri="http://schemas.openxmlformats.org/presentationml/2006/ole">
            <p:oleObj spid="_x0000_s17555" r:id="rId3" imgW="4572000" imgH="1285875" progId="">
              <p:embed/>
            </p:oleObj>
          </a:graphicData>
        </a:graphic>
      </p:graphicFrame>
      <p:graphicFrame>
        <p:nvGraphicFramePr>
          <p:cNvPr id="97284" name="Object 7"/>
          <p:cNvGraphicFramePr>
            <a:graphicFrameLocks noChangeAspect="1"/>
          </p:cNvGraphicFramePr>
          <p:nvPr/>
        </p:nvGraphicFramePr>
        <p:xfrm>
          <a:off x="1187450" y="3933825"/>
          <a:ext cx="4032250" cy="1135063"/>
        </p:xfrm>
        <a:graphic>
          <a:graphicData uri="http://schemas.openxmlformats.org/presentationml/2006/ole">
            <p:oleObj spid="_x0000_s17556" r:id="rId4" imgW="4572000" imgH="1285875" progId="">
              <p:embed/>
            </p:oleObj>
          </a:graphicData>
        </a:graphic>
      </p:graphicFrame>
      <p:graphicFrame>
        <p:nvGraphicFramePr>
          <p:cNvPr id="97285" name="Object 4"/>
          <p:cNvGraphicFramePr>
            <a:graphicFrameLocks noChangeAspect="1"/>
          </p:cNvGraphicFramePr>
          <p:nvPr/>
        </p:nvGraphicFramePr>
        <p:xfrm>
          <a:off x="5572125" y="3000375"/>
          <a:ext cx="2887663" cy="585788"/>
        </p:xfrm>
        <a:graphic>
          <a:graphicData uri="http://schemas.openxmlformats.org/presentationml/2006/ole">
            <p:oleObj spid="_x0000_s17557" r:id="rId5" imgW="1193800" imgH="215900" progId="Equation.3">
              <p:embed/>
            </p:oleObj>
          </a:graphicData>
        </a:graphic>
      </p:graphicFrame>
      <p:graphicFrame>
        <p:nvGraphicFramePr>
          <p:cNvPr id="97286" name="Object 5"/>
          <p:cNvGraphicFramePr>
            <a:graphicFrameLocks noChangeAspect="1"/>
          </p:cNvGraphicFramePr>
          <p:nvPr/>
        </p:nvGraphicFramePr>
        <p:xfrm>
          <a:off x="5299075" y="4202113"/>
          <a:ext cx="3594100" cy="647700"/>
        </p:xfrm>
        <a:graphic>
          <a:graphicData uri="http://schemas.openxmlformats.org/presentationml/2006/ole">
            <p:oleObj spid="_x0000_s17558" r:id="rId6" imgW="1422400" imgH="228600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Electroacoustic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chain</a:t>
            </a:r>
            <a:endParaRPr lang="pl-PL" altLang="pl-PL" dirty="0"/>
          </a:p>
        </p:txBody>
      </p:sp>
      <p:sp>
        <p:nvSpPr>
          <p:cNvPr id="124930" name="Rectangle 3"/>
          <p:cNvSpPr>
            <a:spLocks noGrp="1"/>
          </p:cNvSpPr>
          <p:nvPr>
            <p:ph idx="1"/>
          </p:nvPr>
        </p:nvSpPr>
        <p:spPr>
          <a:xfrm>
            <a:off x="536258" y="1760175"/>
            <a:ext cx="8424862" cy="486092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sz="1800" dirty="0" err="1" smtClean="0"/>
              <a:t>Sound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sources</a:t>
            </a:r>
            <a:r>
              <a:rPr lang="pl-PL" altLang="pl-PL" sz="1800" dirty="0" smtClean="0"/>
              <a:t> (</a:t>
            </a:r>
            <a:r>
              <a:rPr lang="pl-PL" altLang="pl-PL" sz="1800" dirty="0" err="1" smtClean="0"/>
              <a:t>human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voice</a:t>
            </a:r>
            <a:r>
              <a:rPr lang="pl-PL" altLang="pl-PL" sz="1800" dirty="0" smtClean="0"/>
              <a:t>, musical instruments etc.)</a:t>
            </a:r>
            <a:endParaRPr lang="pl-PL" altLang="pl-PL" sz="1800" dirty="0"/>
          </a:p>
          <a:p>
            <a:r>
              <a:rPr lang="pl-PL" altLang="pl-PL" sz="1800" dirty="0" smtClean="0"/>
              <a:t>Environment (</a:t>
            </a:r>
            <a:r>
              <a:rPr lang="pl-PL" altLang="pl-PL" sz="1800" dirty="0" err="1" smtClean="0"/>
              <a:t>rooms</a:t>
            </a:r>
            <a:r>
              <a:rPr lang="pl-PL" altLang="pl-PL" sz="1800" dirty="0" smtClean="0"/>
              <a:t> and </a:t>
            </a:r>
            <a:r>
              <a:rPr lang="pl-PL" altLang="pl-PL" sz="1800" dirty="0" err="1" smtClean="0"/>
              <a:t>halls</a:t>
            </a:r>
            <a:r>
              <a:rPr lang="pl-PL" altLang="pl-PL" sz="1800" smtClean="0"/>
              <a:t>, recording studios, open </a:t>
            </a:r>
            <a:r>
              <a:rPr lang="pl-PL" altLang="pl-PL" sz="1800" dirty="0" err="1" smtClean="0"/>
              <a:t>space</a:t>
            </a:r>
            <a:r>
              <a:rPr lang="pl-PL" altLang="pl-PL" sz="1800" dirty="0" smtClean="0"/>
              <a:t>)</a:t>
            </a:r>
            <a:endParaRPr lang="pl-PL" altLang="pl-PL" sz="1800" dirty="0"/>
          </a:p>
          <a:p>
            <a:r>
              <a:rPr lang="pl-PL" altLang="pl-PL" sz="1800" dirty="0" err="1" smtClean="0">
                <a:solidFill>
                  <a:srgbClr val="0000F6"/>
                </a:solidFill>
              </a:rPr>
              <a:t>Microphones</a:t>
            </a:r>
            <a:endParaRPr lang="pl-PL" altLang="pl-PL" sz="1800" dirty="0">
              <a:solidFill>
                <a:srgbClr val="0000F6"/>
              </a:solidFill>
            </a:endParaRPr>
          </a:p>
          <a:p>
            <a:r>
              <a:rPr lang="pl-PL" altLang="pl-PL" sz="1800" dirty="0" err="1" smtClean="0">
                <a:solidFill>
                  <a:schemeClr val="accent1"/>
                </a:solidFill>
              </a:rPr>
              <a:t>Preamplifiers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chemeClr val="accent1"/>
                </a:solidFill>
              </a:rPr>
              <a:t>A/D converters  </a:t>
            </a:r>
            <a:r>
              <a:rPr lang="pl-PL" altLang="pl-PL" sz="1800" dirty="0" smtClean="0">
                <a:solidFill>
                  <a:schemeClr val="accent1"/>
                </a:solidFill>
              </a:rPr>
              <a:t>(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only</a:t>
            </a:r>
            <a:r>
              <a:rPr lang="pl-PL" altLang="pl-PL" sz="1800" dirty="0" smtClean="0">
                <a:solidFill>
                  <a:schemeClr val="accent1"/>
                </a:solidFill>
              </a:rPr>
              <a:t>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in</a:t>
            </a:r>
            <a:r>
              <a:rPr lang="pl-PL" altLang="pl-PL" sz="1800" dirty="0" smtClean="0">
                <a:solidFill>
                  <a:schemeClr val="accent1"/>
                </a:solidFill>
              </a:rPr>
              <a:t>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digital</a:t>
            </a:r>
            <a:r>
              <a:rPr lang="pl-PL" altLang="pl-PL" sz="1800" dirty="0" smtClean="0">
                <a:solidFill>
                  <a:schemeClr val="accent1"/>
                </a:solidFill>
              </a:rPr>
              <a:t>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chains</a:t>
            </a:r>
            <a:r>
              <a:rPr lang="pl-PL" altLang="pl-PL" sz="1800" dirty="0" smtClean="0">
                <a:solidFill>
                  <a:schemeClr val="accent1"/>
                </a:solidFill>
              </a:rPr>
              <a:t>)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dirty="0" err="1" smtClean="0">
                <a:solidFill>
                  <a:schemeClr val="accent1"/>
                </a:solidFill>
              </a:rPr>
              <a:t>Mixing</a:t>
            </a:r>
            <a:r>
              <a:rPr lang="pl-PL" altLang="pl-PL" sz="1800" dirty="0" smtClean="0">
                <a:solidFill>
                  <a:schemeClr val="accent1"/>
                </a:solidFill>
              </a:rPr>
              <a:t>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consoles</a:t>
            </a:r>
            <a:r>
              <a:rPr lang="pl-PL" altLang="pl-PL" sz="1800" dirty="0" smtClean="0">
                <a:solidFill>
                  <a:schemeClr val="accent1"/>
                </a:solidFill>
              </a:rPr>
              <a:t> and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other</a:t>
            </a:r>
            <a:r>
              <a:rPr lang="pl-PL" altLang="pl-PL" sz="1800" dirty="0" smtClean="0">
                <a:solidFill>
                  <a:schemeClr val="accent1"/>
                </a:solidFill>
              </a:rPr>
              <a:t> devices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dirty="0" err="1" smtClean="0">
                <a:solidFill>
                  <a:schemeClr val="accent1"/>
                </a:solidFill>
              </a:rPr>
              <a:t>Dynamic</a:t>
            </a:r>
            <a:r>
              <a:rPr lang="pl-PL" altLang="pl-PL" sz="1800" dirty="0" smtClean="0">
                <a:solidFill>
                  <a:schemeClr val="accent1"/>
                </a:solidFill>
              </a:rPr>
              <a:t>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processors</a:t>
            </a:r>
            <a:r>
              <a:rPr lang="pl-PL" altLang="pl-PL" sz="1800" dirty="0" smtClean="0">
                <a:solidFill>
                  <a:schemeClr val="accent1"/>
                </a:solidFill>
              </a:rPr>
              <a:t> (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compressor</a:t>
            </a:r>
            <a:r>
              <a:rPr lang="pl-PL" altLang="pl-PL" sz="1800" dirty="0">
                <a:solidFill>
                  <a:schemeClr val="accent1"/>
                </a:solidFill>
              </a:rPr>
              <a:t>, </a:t>
            </a:r>
            <a:r>
              <a:rPr lang="pl-PL" altLang="pl-PL" sz="1800" dirty="0" err="1" smtClean="0">
                <a:solidFill>
                  <a:schemeClr val="accent1"/>
                </a:solidFill>
              </a:rPr>
              <a:t>expander</a:t>
            </a:r>
            <a:r>
              <a:rPr lang="pl-PL" altLang="pl-PL" sz="1800" dirty="0">
                <a:solidFill>
                  <a:schemeClr val="accent1"/>
                </a:solidFill>
              </a:rPr>
              <a:t>, </a:t>
            </a:r>
            <a:r>
              <a:rPr lang="pl-PL" altLang="pl-PL" sz="1800" dirty="0" smtClean="0">
                <a:solidFill>
                  <a:schemeClr val="accent1"/>
                </a:solidFill>
              </a:rPr>
              <a:t>limiter, </a:t>
            </a:r>
            <a:r>
              <a:rPr lang="pl-PL" altLang="pl-PL" sz="1800" err="1" smtClean="0">
                <a:solidFill>
                  <a:schemeClr val="accent1"/>
                </a:solidFill>
              </a:rPr>
              <a:t>noise</a:t>
            </a:r>
            <a:r>
              <a:rPr lang="pl-PL" altLang="pl-PL" sz="1800" smtClean="0">
                <a:solidFill>
                  <a:schemeClr val="accent1"/>
                </a:solidFill>
              </a:rPr>
              <a:t> gate etc.)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chemeClr val="accent1"/>
                </a:solidFill>
              </a:rPr>
              <a:t>Recording machine (stereo-tape or multi-track recorders, HD recorders, MiniDisc etc.) 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chemeClr val="accent1"/>
                </a:solidFill>
              </a:rPr>
              <a:t>Players (CD or tape player, i-Phones etc.)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chemeClr val="accent1"/>
                </a:solidFill>
              </a:rPr>
              <a:t>D/A converters (only in digital chains)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chemeClr val="accent1"/>
                </a:solidFill>
              </a:rPr>
              <a:t>Power amplifiers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r>
              <a:rPr lang="pl-PL" altLang="pl-PL" sz="1800" smtClean="0">
                <a:solidFill>
                  <a:srgbClr val="0000F6"/>
                </a:solidFill>
              </a:rPr>
              <a:t>Headphones, loudspeakers, loudspeaker systems</a:t>
            </a:r>
            <a:endParaRPr lang="pl-PL" altLang="pl-PL" sz="1800" dirty="0">
              <a:solidFill>
                <a:srgbClr val="0000F6"/>
              </a:solidFill>
            </a:endParaRPr>
          </a:p>
          <a:p>
            <a:r>
              <a:rPr lang="pl-PL" altLang="pl-PL" sz="1800" smtClean="0"/>
              <a:t>Listening  environment</a:t>
            </a:r>
            <a:endParaRPr lang="pl-PL" altLang="pl-PL" sz="1800" dirty="0"/>
          </a:p>
          <a:p>
            <a:r>
              <a:rPr lang="pl-PL" altLang="pl-PL" sz="1800" smtClean="0"/>
              <a:t>Listener</a:t>
            </a:r>
            <a:endParaRPr lang="pl-PL" altLang="pl-PL" sz="1800" dirty="0"/>
          </a:p>
          <a:p>
            <a:endParaRPr lang="pl-PL" altLang="pl-PL" sz="2800" dirty="0"/>
          </a:p>
          <a:p>
            <a:endParaRPr lang="pl-PL" altLang="pl-PL" sz="2800" dirty="0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Stationary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random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98306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99025" y="1989138"/>
          <a:ext cx="4244975" cy="2122487"/>
        </p:xfrm>
        <a:graphic>
          <a:graphicData uri="http://schemas.openxmlformats.org/presentationml/2006/ole">
            <p:oleObj spid="_x0000_s18546" r:id="rId3" imgW="5181600" imgH="2657475" progId="">
              <p:embed/>
            </p:oleObj>
          </a:graphicData>
        </a:graphic>
      </p:graphicFrame>
      <p:graphicFrame>
        <p:nvGraphicFramePr>
          <p:cNvPr id="9830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99025" y="4503738"/>
          <a:ext cx="4137025" cy="2122487"/>
        </p:xfrm>
        <a:graphic>
          <a:graphicData uri="http://schemas.openxmlformats.org/presentationml/2006/ole">
            <p:oleObj spid="_x0000_s18547" r:id="rId4" imgW="5181600" imgH="2657475" progId="">
              <p:embed/>
            </p:oleObj>
          </a:graphicData>
        </a:graphic>
      </p:graphicFrame>
      <p:graphicFrame>
        <p:nvGraphicFramePr>
          <p:cNvPr id="98308" name="Object 8"/>
          <p:cNvGraphicFramePr>
            <a:graphicFrameLocks noChangeAspect="1"/>
          </p:cNvGraphicFramePr>
          <p:nvPr/>
        </p:nvGraphicFramePr>
        <p:xfrm>
          <a:off x="468313" y="1989138"/>
          <a:ext cx="4581525" cy="2352675"/>
        </p:xfrm>
        <a:graphic>
          <a:graphicData uri="http://schemas.openxmlformats.org/presentationml/2006/ole">
            <p:oleObj spid="_x0000_s18548" r:id="rId5" imgW="4581525" imgH="2352675" progId="">
              <p:embed/>
            </p:oleObj>
          </a:graphicData>
        </a:graphic>
      </p:graphicFrame>
      <p:sp>
        <p:nvSpPr>
          <p:cNvPr id="98309" name="Text Box 10"/>
          <p:cNvSpPr txBox="1"/>
          <p:nvPr/>
        </p:nvSpPr>
        <p:spPr>
          <a:xfrm>
            <a:off x="900113" y="4797425"/>
            <a:ext cx="3311525" cy="11922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lang="pl-PL" altLang="pl-PL" dirty="0" err="1" smtClean="0">
                <a:latin typeface="Arial" panose="020B0604020202020204" pitchFamily="34" charset="0"/>
              </a:rPr>
              <a:t>Gaussian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whit</a:t>
            </a:r>
            <a:r>
              <a:rPr lang="pl-PL" altLang="pl-PL" dirty="0" err="1" smtClean="0"/>
              <a:t>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noise</a:t>
            </a:r>
            <a:endParaRPr lang="pl-PL" altLang="pl-PL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pl-PL" altLang="pl-PL" dirty="0">
                <a:latin typeface="Arial" panose="020B0604020202020204" pitchFamily="34" charset="0"/>
              </a:rPr>
              <a:t>MLS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pl-PL" altLang="pl-PL" dirty="0">
                <a:latin typeface="Arial" panose="020B0604020202020204" pitchFamily="34" charset="0"/>
              </a:rPr>
              <a:t>MLS </a:t>
            </a:r>
            <a:r>
              <a:rPr lang="pl-PL" altLang="pl-PL" dirty="0" smtClean="0">
                <a:latin typeface="Arial" panose="020B0604020202020204" pitchFamily="34" charset="0"/>
              </a:rPr>
              <a:t>(part)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err="1" smtClean="0">
                <a:latin typeface="Arial" panose="020B0604020202020204" pitchFamily="34" charset="0"/>
              </a:rPr>
              <a:t>Function</a:t>
            </a:r>
            <a:r>
              <a:rPr lang="pl-PL" altLang="pl-PL" sz="3200" dirty="0" smtClean="0">
                <a:latin typeface="Arial" panose="020B0604020202020204" pitchFamily="34" charset="0"/>
              </a:rPr>
              <a:t> of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probability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density</a:t>
            </a:r>
            <a:endParaRPr lang="pl-PL" altLang="pl-PL" sz="3200" dirty="0">
              <a:latin typeface="Arial" panose="020B0604020202020204" pitchFamily="34" charset="0"/>
            </a:endParaRPr>
          </a:p>
        </p:txBody>
      </p:sp>
      <p:pic>
        <p:nvPicPr>
          <p:cNvPr id="99330" name="Picture 5" descr="Vari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2133600"/>
            <a:ext cx="3600450" cy="2562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331" name="Picture 6" descr="Statistica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163" y="1844675"/>
            <a:ext cx="3127375" cy="2687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9332" name="Text Box 7"/>
          <p:cNvSpPr txBox="1"/>
          <p:nvPr/>
        </p:nvSpPr>
        <p:spPr>
          <a:xfrm>
            <a:off x="6948488" y="2276475"/>
            <a:ext cx="1655762" cy="3667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histogram</a:t>
            </a:r>
          </a:p>
        </p:txBody>
      </p:sp>
      <p:sp>
        <p:nvSpPr>
          <p:cNvPr id="99333" name="Text Box 8"/>
          <p:cNvSpPr txBox="1"/>
          <p:nvPr/>
        </p:nvSpPr>
        <p:spPr>
          <a:xfrm>
            <a:off x="7019925" y="3068638"/>
            <a:ext cx="2016125" cy="3667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smtClean="0">
                <a:latin typeface="Arial" panose="020B0604020202020204" pitchFamily="34" charset="0"/>
              </a:rPr>
              <a:t>Limit </a:t>
            </a:r>
            <a:r>
              <a:rPr lang="pl-PL" altLang="pl-PL" dirty="0" err="1" smtClean="0">
                <a:latin typeface="Arial" panose="020B0604020202020204" pitchFamily="34" charset="0"/>
              </a:rPr>
              <a:t>distribution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99334" name="Rectangle 10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99335" name="Object 9"/>
          <p:cNvGraphicFramePr>
            <a:graphicFrameLocks noChangeAspect="1"/>
          </p:cNvGraphicFramePr>
          <p:nvPr/>
        </p:nvGraphicFramePr>
        <p:xfrm>
          <a:off x="1763713" y="4868863"/>
          <a:ext cx="2663825" cy="661987"/>
        </p:xfrm>
        <a:graphic>
          <a:graphicData uri="http://schemas.openxmlformats.org/presentationml/2006/ole">
            <p:oleObj spid="_x0000_s19531" r:id="rId5" imgW="1689100" imgH="419100" progId="Equation.3">
              <p:embed/>
            </p:oleObj>
          </a:graphicData>
        </a:graphic>
      </p:graphicFrame>
      <p:sp>
        <p:nvSpPr>
          <p:cNvPr id="99336" name="Rectangle 12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99337" name="Object 11"/>
          <p:cNvGraphicFramePr>
            <a:graphicFrameLocks noChangeAspect="1"/>
          </p:cNvGraphicFramePr>
          <p:nvPr/>
        </p:nvGraphicFramePr>
        <p:xfrm>
          <a:off x="2268538" y="5805488"/>
          <a:ext cx="2016125" cy="539750"/>
        </p:xfrm>
        <a:graphic>
          <a:graphicData uri="http://schemas.openxmlformats.org/presentationml/2006/ole">
            <p:oleObj spid="_x0000_s19532" r:id="rId6" imgW="1536033" imgH="406224" progId="Equation.3">
              <p:embed/>
            </p:oleObj>
          </a:graphicData>
        </a:graphic>
      </p:graphicFrame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Gaussian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curve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00354" name="Picture 5" descr="Gauss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50" y="1870075"/>
            <a:ext cx="6235700" cy="4254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355" name="Rectangle 7"/>
          <p:cNvSpPr/>
          <p:nvPr/>
        </p:nvSpPr>
        <p:spPr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00356" name="Object 6"/>
          <p:cNvGraphicFramePr>
            <a:graphicFrameLocks noChangeAspect="1"/>
          </p:cNvGraphicFramePr>
          <p:nvPr/>
        </p:nvGraphicFramePr>
        <p:xfrm>
          <a:off x="6607175" y="2317750"/>
          <a:ext cx="2244725" cy="811213"/>
        </p:xfrm>
        <a:graphic>
          <a:graphicData uri="http://schemas.openxmlformats.org/presentationml/2006/ole">
            <p:oleObj spid="_x0000_s20519" r:id="rId4" imgW="1346200" imgH="482600" progId="Equation.3">
              <p:embed/>
            </p:oleObj>
          </a:graphicData>
        </a:graphic>
      </p:graphicFrame>
      <p:sp>
        <p:nvSpPr>
          <p:cNvPr id="100357" name="Text Box 8"/>
          <p:cNvSpPr txBox="1"/>
          <p:nvPr/>
        </p:nvSpPr>
        <p:spPr>
          <a:xfrm>
            <a:off x="6494463" y="3602038"/>
            <a:ext cx="2649537" cy="169277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 i="1" dirty="0">
                <a:latin typeface="Arial" panose="020B0604020202020204" pitchFamily="34" charset="0"/>
              </a:rPr>
              <a:t>m</a:t>
            </a:r>
            <a:r>
              <a:rPr lang="pl-PL" altLang="pl-PL" sz="1600" dirty="0">
                <a:latin typeface="Arial" panose="020B0604020202020204" pitchFamily="34" charset="0"/>
              </a:rPr>
              <a:t> </a:t>
            </a:r>
            <a:r>
              <a:rPr lang="pl-PL" altLang="pl-PL" sz="1600" dirty="0" smtClean="0">
                <a:latin typeface="Arial" panose="020B0604020202020204" pitchFamily="34" charset="0"/>
              </a:rPr>
              <a:t>– </a:t>
            </a:r>
            <a:r>
              <a:rPr lang="pl-PL" altLang="pl-PL" sz="1600" dirty="0" err="1" smtClean="0">
                <a:latin typeface="Arial" panose="020B0604020202020204" pitchFamily="34" charset="0"/>
              </a:rPr>
              <a:t>mean</a:t>
            </a:r>
            <a:r>
              <a:rPr lang="pl-PL" altLang="pl-PL" sz="1600" dirty="0" smtClean="0">
                <a:latin typeface="Arial" panose="020B0604020202020204" pitchFamily="34" charset="0"/>
              </a:rPr>
              <a:t> </a:t>
            </a:r>
            <a:r>
              <a:rPr lang="pl-PL" altLang="pl-PL" sz="1600" dirty="0" err="1" smtClean="0">
                <a:latin typeface="Arial" panose="020B0604020202020204" pitchFamily="34" charset="0"/>
              </a:rPr>
              <a:t>value</a:t>
            </a:r>
            <a:r>
              <a:rPr lang="pl-PL" altLang="pl-PL" sz="1600" dirty="0" smtClean="0">
                <a:latin typeface="Arial" panose="020B0604020202020204" pitchFamily="34" charset="0"/>
              </a:rPr>
              <a:t>,</a:t>
            </a:r>
            <a:endParaRPr lang="pl-PL" altLang="pl-PL" sz="1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l-PL" altLang="pl-PL" sz="1600" i="1" dirty="0">
                <a:latin typeface="Arial" panose="020B0604020202020204" pitchFamily="34" charset="0"/>
              </a:rPr>
              <a:t>m</a:t>
            </a:r>
            <a:r>
              <a:rPr lang="pl-PL" altLang="pl-PL" sz="1600" dirty="0">
                <a:latin typeface="Arial" panose="020B0604020202020204" pitchFamily="34" charset="0"/>
              </a:rPr>
              <a:t>=0</a:t>
            </a:r>
          </a:p>
          <a:p>
            <a:pPr>
              <a:spcBef>
                <a:spcPct val="50000"/>
              </a:spcBef>
            </a:pPr>
            <a:endParaRPr lang="pl-PL" altLang="pl-PL" sz="1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l-PL" altLang="pl-PL" sz="1600" i="1" dirty="0">
                <a:latin typeface="Symbol" panose="05050102010706020507" pitchFamily="18" charset="2"/>
              </a:rPr>
              <a:t>s</a:t>
            </a:r>
            <a:r>
              <a:rPr lang="pl-PL" altLang="pl-PL" sz="1600" dirty="0">
                <a:latin typeface="Arial" panose="020B0604020202020204" pitchFamily="34" charset="0"/>
              </a:rPr>
              <a:t> – </a:t>
            </a:r>
            <a:r>
              <a:rPr lang="pl-PL" altLang="pl-PL" sz="1600" dirty="0" smtClean="0">
                <a:latin typeface="Arial" panose="020B0604020202020204" pitchFamily="34" charset="0"/>
              </a:rPr>
              <a:t>standard </a:t>
            </a:r>
            <a:r>
              <a:rPr lang="pl-PL" altLang="pl-PL" sz="1600" dirty="0" err="1" smtClean="0">
                <a:latin typeface="Arial" panose="020B0604020202020204" pitchFamily="34" charset="0"/>
              </a:rPr>
              <a:t>deviation</a:t>
            </a:r>
            <a:r>
              <a:rPr lang="pl-PL" altLang="pl-PL" sz="1600" dirty="0" smtClean="0">
                <a:latin typeface="Arial" panose="020B0604020202020204" pitchFamily="34" charset="0"/>
              </a:rPr>
              <a:t> (RMS)</a:t>
            </a:r>
            <a:endParaRPr lang="pl-PL" altLang="pl-PL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Acoustic</a:t>
            </a:r>
            <a:r>
              <a:rPr lang="pl-PL" altLang="pl-PL" dirty="0" smtClean="0">
                <a:latin typeface="Arial" panose="020B0604020202020204" pitchFamily="34" charset="0"/>
              </a:rPr>
              <a:t> and audio </a:t>
            </a:r>
            <a:r>
              <a:rPr lang="pl-PL" altLang="pl-PL" dirty="0" err="1" smtClean="0">
                <a:latin typeface="Arial" panose="020B0604020202020204" pitchFamily="34" charset="0"/>
              </a:rPr>
              <a:t>signals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137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lvl="1"/>
            <a:r>
              <a:rPr lang="pl-PL" altLang="pl-PL" dirty="0" smtClean="0">
                <a:latin typeface="Arial" panose="020B0604020202020204" pitchFamily="34" charset="0"/>
              </a:rPr>
              <a:t>Non-</a:t>
            </a:r>
            <a:r>
              <a:rPr lang="pl-PL" altLang="pl-PL" dirty="0" err="1" smtClean="0">
                <a:latin typeface="Arial" panose="020B0604020202020204" pitchFamily="34" charset="0"/>
              </a:rPr>
              <a:t>stationary</a:t>
            </a:r>
            <a:r>
              <a:rPr lang="pl-PL" altLang="pl-PL" dirty="0" smtClean="0">
                <a:latin typeface="Arial" panose="020B0604020202020204" pitchFamily="34" charset="0"/>
              </a:rPr>
              <a:t> (</a:t>
            </a:r>
            <a:r>
              <a:rPr lang="pl-PL" altLang="pl-PL" dirty="0" err="1" smtClean="0">
                <a:latin typeface="Arial" panose="020B0604020202020204" pitchFamily="34" charset="0"/>
              </a:rPr>
              <a:t>e.g</a:t>
            </a:r>
            <a:r>
              <a:rPr lang="pl-PL" altLang="pl-PL" dirty="0" smtClean="0">
                <a:latin typeface="Arial" panose="020B0604020202020204" pitchFamily="34" charset="0"/>
              </a:rPr>
              <a:t>. speech and </a:t>
            </a:r>
            <a:r>
              <a:rPr lang="pl-PL" altLang="pl-PL" dirty="0" err="1" smtClean="0">
                <a:latin typeface="Arial" panose="020B0604020202020204" pitchFamily="34" charset="0"/>
              </a:rPr>
              <a:t>music</a:t>
            </a:r>
            <a:r>
              <a:rPr lang="pl-PL" altLang="pl-PL" dirty="0" smtClean="0">
                <a:latin typeface="Arial" panose="020B0604020202020204" pitchFamily="34" charset="0"/>
              </a:rPr>
              <a:t>)</a:t>
            </a:r>
            <a:endParaRPr lang="pl-PL" altLang="pl-PL" dirty="0">
              <a:latin typeface="Arial" panose="020B0604020202020204" pitchFamily="34" charset="0"/>
            </a:endParaRPr>
          </a:p>
          <a:p>
            <a:endParaRPr lang="pl-PL" altLang="pl-PL" dirty="0"/>
          </a:p>
        </p:txBody>
      </p:sp>
      <p:pic>
        <p:nvPicPr>
          <p:cNvPr id="101379" name="Picture 5" descr="Ala ma kota - oryg_przeb czasow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2708275"/>
            <a:ext cx="6048375" cy="3475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>
                <a:latin typeface="Arial" panose="020B0604020202020204" pitchFamily="34" charset="0"/>
              </a:rPr>
              <a:t>Analog and </a:t>
            </a:r>
            <a:r>
              <a:rPr lang="pl-PL" altLang="pl-PL" dirty="0" err="1" smtClean="0">
                <a:latin typeface="Arial" panose="020B0604020202020204" pitchFamily="34" charset="0"/>
              </a:rPr>
              <a:t>digital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02402" name="Picture 5" descr="Sinus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2133600"/>
            <a:ext cx="3529013" cy="2043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03" name="Picture 6" descr="sinus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33600"/>
            <a:ext cx="3676650" cy="2124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04" name="Text Box 7"/>
          <p:cNvSpPr txBox="1"/>
          <p:nvPr/>
        </p:nvSpPr>
        <p:spPr>
          <a:xfrm>
            <a:off x="1042988" y="4508500"/>
            <a:ext cx="32416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smtClean="0">
                <a:latin typeface="Arial" panose="020B0604020202020204" pitchFamily="34" charset="0"/>
              </a:rPr>
              <a:t>Analog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2405" name="Text Box 8"/>
          <p:cNvSpPr txBox="1"/>
          <p:nvPr/>
        </p:nvSpPr>
        <p:spPr>
          <a:xfrm>
            <a:off x="4572000" y="4508500"/>
            <a:ext cx="403225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 smtClean="0">
                <a:latin typeface="Arial" panose="020B0604020202020204" pitchFamily="34" charset="0"/>
              </a:rPr>
              <a:t>Sampled</a:t>
            </a:r>
            <a:r>
              <a:rPr lang="pl-PL" altLang="pl-PL" dirty="0" smtClean="0">
                <a:latin typeface="Arial" panose="020B0604020202020204" pitchFamily="34" charset="0"/>
              </a:rPr>
              <a:t> and </a:t>
            </a:r>
            <a:r>
              <a:rPr lang="pl-PL" altLang="pl-PL" dirty="0" err="1" smtClean="0">
                <a:latin typeface="Arial" panose="020B0604020202020204" pitchFamily="34" charset="0"/>
              </a:rPr>
              <a:t>quantized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signal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02406" name="Text Box 9"/>
          <p:cNvSpPr txBox="1"/>
          <p:nvPr/>
        </p:nvSpPr>
        <p:spPr>
          <a:xfrm>
            <a:off x="4716463" y="5157788"/>
            <a:ext cx="3527425" cy="779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16 </a:t>
            </a:r>
            <a:r>
              <a:rPr lang="pl-PL" altLang="pl-PL" dirty="0" err="1" smtClean="0">
                <a:latin typeface="Arial" panose="020B0604020202020204" pitchFamily="34" charset="0"/>
              </a:rPr>
              <a:t>quantization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levels</a:t>
            </a:r>
            <a:r>
              <a:rPr lang="pl-PL" altLang="pl-PL" dirty="0" smtClean="0">
                <a:latin typeface="Arial" panose="020B0604020202020204" pitchFamily="34" charset="0"/>
              </a:rPr>
              <a:t>= </a:t>
            </a:r>
            <a:r>
              <a:rPr lang="pl-PL" altLang="pl-PL" dirty="0">
                <a:latin typeface="Arial" panose="020B0604020202020204" pitchFamily="34" charset="0"/>
              </a:rPr>
              <a:t>2</a:t>
            </a:r>
            <a:r>
              <a:rPr lang="pl-PL" altLang="pl-PL" baseline="30000" dirty="0">
                <a:latin typeface="Arial" panose="020B0604020202020204" pitchFamily="34" charset="0"/>
              </a:rPr>
              <a:t>4</a:t>
            </a:r>
            <a:endParaRPr lang="pl-PL" altLang="pl-PL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l-PL" altLang="pl-PL" dirty="0" smtClean="0">
                <a:latin typeface="Arial" panose="020B0604020202020204" pitchFamily="34" charset="0"/>
              </a:rPr>
              <a:t>Resolution =4 </a:t>
            </a:r>
            <a:r>
              <a:rPr lang="pl-PL" altLang="pl-PL" dirty="0" err="1" smtClean="0">
                <a:latin typeface="Arial" panose="020B0604020202020204" pitchFamily="34" charset="0"/>
              </a:rPr>
              <a:t>bits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Quantization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noise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03426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971550" y="2205038"/>
          <a:ext cx="6121400" cy="2498725"/>
        </p:xfrm>
        <a:graphic>
          <a:graphicData uri="http://schemas.openxmlformats.org/presentationml/2006/ole">
            <p:oleObj spid="_x0000_s21543" r:id="rId3" imgW="4457700" imgH="1819275" progId="">
              <p:embed/>
            </p:oleObj>
          </a:graphicData>
        </a:graphic>
      </p:graphicFrame>
      <p:sp>
        <p:nvSpPr>
          <p:cNvPr id="103427" name="Text Box 13"/>
          <p:cNvSpPr txBox="1"/>
          <p:nvPr/>
        </p:nvSpPr>
        <p:spPr>
          <a:xfrm>
            <a:off x="1835150" y="4941888"/>
            <a:ext cx="53292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SNR=6</a:t>
            </a:r>
            <a:r>
              <a:rPr lang="en-US" altLang="pl-PL" dirty="0">
                <a:latin typeface="Arial" panose="020B0604020202020204" pitchFamily="34" charset="0"/>
                <a:ea typeface="Arial" panose="020B0604020202020204" pitchFamily="34" charset="0"/>
              </a:rPr>
              <a:t>·</a:t>
            </a:r>
            <a:r>
              <a:rPr lang="pl-PL" altLang="pl-PL" dirty="0">
                <a:latin typeface="Arial" panose="020B0604020202020204" pitchFamily="34" charset="0"/>
              </a:rPr>
              <a:t>n </a:t>
            </a:r>
            <a:r>
              <a:rPr lang="pl-PL" altLang="pl-PL" dirty="0" smtClean="0">
                <a:latin typeface="Arial" panose="020B0604020202020204" pitchFamily="34" charset="0"/>
              </a:rPr>
              <a:t> [</a:t>
            </a:r>
            <a:r>
              <a:rPr lang="pl-PL" altLang="pl-PL" dirty="0" err="1" smtClean="0">
                <a:latin typeface="Arial" panose="020B0604020202020204" pitchFamily="34" charset="0"/>
              </a:rPr>
              <a:t>dB</a:t>
            </a:r>
            <a:r>
              <a:rPr lang="pl-PL" altLang="pl-PL" dirty="0" smtClean="0">
                <a:latin typeface="Arial" panose="020B0604020202020204" pitchFamily="34" charset="0"/>
              </a:rPr>
              <a:t>]       </a:t>
            </a:r>
            <a:r>
              <a:rPr lang="pl-PL" altLang="pl-PL" dirty="0">
                <a:latin typeface="Arial" panose="020B0604020202020204" pitchFamily="34" charset="0"/>
              </a:rPr>
              <a:t>(n – </a:t>
            </a:r>
            <a:r>
              <a:rPr lang="pl-PL" altLang="pl-PL" dirty="0" smtClean="0">
                <a:latin typeface="Arial" panose="020B0604020202020204" pitchFamily="34" charset="0"/>
              </a:rPr>
              <a:t>bit resolution)</a:t>
            </a:r>
            <a:endParaRPr lang="en-US" altLang="pl-PL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159</TotalTime>
  <Words>395</Words>
  <Application>Microsoft Office PowerPoint</Application>
  <PresentationFormat>Pokaz na ekranie (4:3)</PresentationFormat>
  <Paragraphs>139</Paragraphs>
  <Slides>30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2" baseType="lpstr">
      <vt:lpstr>1_Projekt domyślny</vt:lpstr>
      <vt:lpstr>Microsoft Equation 3.0</vt:lpstr>
      <vt:lpstr>Electroacoustics part III</vt:lpstr>
      <vt:lpstr>Signals</vt:lpstr>
      <vt:lpstr>Acoustic and audio signals</vt:lpstr>
      <vt:lpstr>Stationary random signal</vt:lpstr>
      <vt:lpstr>Function of probability density</vt:lpstr>
      <vt:lpstr>Gaussian curve</vt:lpstr>
      <vt:lpstr>Acoustic and audio signals</vt:lpstr>
      <vt:lpstr>Analog and digital signal</vt:lpstr>
      <vt:lpstr>Quantization noise</vt:lpstr>
      <vt:lpstr>Disturbances</vt:lpstr>
      <vt:lpstr>Distortions</vt:lpstr>
      <vt:lpstr>Linear distortions</vt:lpstr>
      <vt:lpstr>Amplitude distortions</vt:lpstr>
      <vt:lpstr>Transmission of the sinusoidal signal</vt:lpstr>
      <vt:lpstr>Transmission of the complex signals</vt:lpstr>
      <vt:lpstr>Spectrum of the amplitude and delay</vt:lpstr>
      <vt:lpstr>Nonlinear distortions</vt:lpstr>
      <vt:lpstr>Harmonic distortion</vt:lpstr>
      <vt:lpstr>Spectrum of harmonic distortion</vt:lpstr>
      <vt:lpstr>Harmonic distortions</vt:lpstr>
      <vt:lpstr>Coefficients of harmonic distortions</vt:lpstr>
      <vt:lpstr>Spectrum of a musical instrument (trumpet)</vt:lpstr>
      <vt:lpstr>Intermodulation</vt:lpstr>
      <vt:lpstr>Spectrum of intermodulation</vt:lpstr>
      <vt:lpstr>Coefficient of intermodulation</vt:lpstr>
      <vt:lpstr>Multitone distortion</vt:lpstr>
      <vt:lpstr>Noise distortion</vt:lpstr>
      <vt:lpstr>Wolf’s method</vt:lpstr>
      <vt:lpstr>Wolf’s method - signals</vt:lpstr>
      <vt:lpstr>Electroacoustic chain</vt:lpstr>
    </vt:vector>
  </TitlesOfParts>
  <Company>Politechnika Wrocławska I-28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LENOVO USER</cp:lastModifiedBy>
  <cp:revision>168</cp:revision>
  <dcterms:created xsi:type="dcterms:W3CDTF">2009-10-03T09:14:00Z</dcterms:created>
  <dcterms:modified xsi:type="dcterms:W3CDTF">2019-04-23T17:37:51Z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