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</p:sldIdLst>
  <p:sldSz cx="9144000" cy="6858000" type="screen4x3"/>
  <p:notesSz cx="6858000" cy="9144000"/>
  <p:defaultTextStyle>
    <a:defPPr>
      <a:defRPr lang="pl-PL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ek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22425"/>
            <a:ext cx="1655763" cy="523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 descr="logo pw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462"/>
            <a:ext cx="7740650" cy="164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55763" y="1628775"/>
            <a:ext cx="7524750" cy="5229225"/>
          </a:xfrm>
          <a:prstGeom prst="rect">
            <a:avLst/>
          </a:prstGeom>
          <a:solidFill>
            <a:srgbClr val="A719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73250" y="2130425"/>
            <a:ext cx="7089775" cy="2019300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pl-PL" strike="noStrike" noProof="1"/>
              <a:t>Kliknij, aby edytować styl wzorca tytułu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873250" y="5697538"/>
            <a:ext cx="7089775" cy="900112"/>
          </a:xfrm>
        </p:spPr>
        <p:txBody>
          <a:bodyPr anchor="b"/>
          <a:lstStyle>
            <a:lvl1pPr marL="0" indent="0" algn="ctr">
              <a:buFontTx/>
              <a:buNone/>
              <a:defRPr sz="2000">
                <a:solidFill>
                  <a:srgbClr val="FFD3A1"/>
                </a:solidFill>
              </a:defRPr>
            </a:lvl1pPr>
          </a:lstStyle>
          <a:p>
            <a:pPr fontAlgn="base"/>
            <a:r>
              <a:rPr lang="pl-PL" strike="noStrike" noProof="1"/>
              <a:t>Kliknij, aby edytować styl wzorca podtytułu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pl-PL" strike="noStrike" noProof="1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pl-PL" strike="noStrike" noProof="1"/>
              <a:t>Kliknij, aby edytować style wzorca tekstu</a:t>
            </a:r>
          </a:p>
          <a:p>
            <a:pPr lvl="1" fontAlgn="base"/>
            <a:r>
              <a:rPr lang="pl-PL" strike="noStrike" noProof="1"/>
              <a:t>Drugi poziom</a:t>
            </a:r>
          </a:p>
          <a:p>
            <a:pPr lvl="2" fontAlgn="base"/>
            <a:r>
              <a:rPr lang="pl-PL" strike="noStrike" noProof="1"/>
              <a:t>Trzeci poziom</a:t>
            </a:r>
          </a:p>
          <a:p>
            <a:pPr lvl="3" fontAlgn="base"/>
            <a:r>
              <a:rPr lang="pl-PL" strike="noStrike" noProof="1"/>
              <a:t>Czwarty poziom</a:t>
            </a:r>
          </a:p>
          <a:p>
            <a:pPr lvl="4" fontAlgn="base"/>
            <a:r>
              <a:rPr lang="pl-PL" strike="noStrike" noProof="1"/>
              <a:t>Piąty poziom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931025" y="630238"/>
            <a:ext cx="2105025" cy="6111875"/>
          </a:xfrm>
        </p:spPr>
        <p:txBody>
          <a:bodyPr vert="eaVert"/>
          <a:lstStyle/>
          <a:p>
            <a:pPr fontAlgn="base"/>
            <a:r>
              <a:rPr lang="pl-PL" strike="noStrike" noProof="1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611188" y="630238"/>
            <a:ext cx="6167437" cy="6111875"/>
          </a:xfrm>
        </p:spPr>
        <p:txBody>
          <a:bodyPr vert="eaVert"/>
          <a:lstStyle/>
          <a:p>
            <a:pPr lvl="0" fontAlgn="base"/>
            <a:r>
              <a:rPr lang="pl-PL" strike="noStrike" noProof="1"/>
              <a:t>Kliknij, aby edytować style wzorca tekstu</a:t>
            </a:r>
          </a:p>
          <a:p>
            <a:pPr lvl="1" fontAlgn="base"/>
            <a:r>
              <a:rPr lang="pl-PL" strike="noStrike" noProof="1"/>
              <a:t>Drugi poziom</a:t>
            </a:r>
          </a:p>
          <a:p>
            <a:pPr lvl="2" fontAlgn="base"/>
            <a:r>
              <a:rPr lang="pl-PL" strike="noStrike" noProof="1"/>
              <a:t>Trzeci poziom</a:t>
            </a:r>
          </a:p>
          <a:p>
            <a:pPr lvl="3" fontAlgn="base"/>
            <a:r>
              <a:rPr lang="pl-PL" strike="noStrike" noProof="1"/>
              <a:t>Czwarty poziom</a:t>
            </a:r>
          </a:p>
          <a:p>
            <a:pPr lvl="4" fontAlgn="base"/>
            <a:r>
              <a:rPr lang="pl-PL" strike="noStrike" noProof="1"/>
              <a:t>Piąty poziom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11188" y="630238"/>
            <a:ext cx="8424862" cy="1035050"/>
          </a:xfrm>
        </p:spPr>
        <p:txBody>
          <a:bodyPr/>
          <a:lstStyle/>
          <a:p>
            <a:pPr fontAlgn="base"/>
            <a:r>
              <a:rPr lang="pl-PL" strike="noStrike" noProof="1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 hasCustomPrompt="1"/>
          </p:nvPr>
        </p:nvSpPr>
        <p:spPr>
          <a:xfrm>
            <a:off x="611188" y="1881188"/>
            <a:ext cx="4135437" cy="4860925"/>
          </a:xfrm>
        </p:spPr>
        <p:txBody>
          <a:bodyPr/>
          <a:lstStyle/>
          <a:p>
            <a:pPr lvl="0" fontAlgn="base"/>
            <a:r>
              <a:rPr lang="pl-PL" strike="noStrike" noProof="1"/>
              <a:t>Kliknij, aby edytować style wzorca tekstu</a:t>
            </a:r>
          </a:p>
          <a:p>
            <a:pPr lvl="1" fontAlgn="base"/>
            <a:r>
              <a:rPr lang="pl-PL" strike="noStrike" noProof="1"/>
              <a:t>Drugi poziom</a:t>
            </a:r>
          </a:p>
          <a:p>
            <a:pPr lvl="2" fontAlgn="base"/>
            <a:r>
              <a:rPr lang="pl-PL" strike="noStrike" noProof="1"/>
              <a:t>Trzeci poziom</a:t>
            </a:r>
          </a:p>
          <a:p>
            <a:pPr lvl="3" fontAlgn="base"/>
            <a:r>
              <a:rPr lang="pl-PL" strike="noStrike" noProof="1"/>
              <a:t>Czwarty poziom</a:t>
            </a:r>
          </a:p>
          <a:p>
            <a:pPr lvl="4" fontAlgn="base"/>
            <a:r>
              <a:rPr lang="pl-PL" strike="noStrike" noProof="1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 hasCustomPrompt="1"/>
          </p:nvPr>
        </p:nvSpPr>
        <p:spPr>
          <a:xfrm>
            <a:off x="4899025" y="1881188"/>
            <a:ext cx="4137025" cy="2354262"/>
          </a:xfrm>
        </p:spPr>
        <p:txBody>
          <a:bodyPr/>
          <a:lstStyle/>
          <a:p>
            <a:pPr lvl="0" fontAlgn="base"/>
            <a:r>
              <a:rPr lang="pl-PL" strike="noStrike" noProof="1"/>
              <a:t>Kliknij, aby edytować style wzorca tekstu</a:t>
            </a:r>
          </a:p>
          <a:p>
            <a:pPr lvl="1" fontAlgn="base"/>
            <a:r>
              <a:rPr lang="pl-PL" strike="noStrike" noProof="1"/>
              <a:t>Drugi poziom</a:t>
            </a:r>
          </a:p>
          <a:p>
            <a:pPr lvl="2" fontAlgn="base"/>
            <a:r>
              <a:rPr lang="pl-PL" strike="noStrike" noProof="1"/>
              <a:t>Trzeci poziom</a:t>
            </a:r>
          </a:p>
          <a:p>
            <a:pPr lvl="3" fontAlgn="base"/>
            <a:r>
              <a:rPr lang="pl-PL" strike="noStrike" noProof="1"/>
              <a:t>Czwarty poziom</a:t>
            </a:r>
          </a:p>
          <a:p>
            <a:pPr lvl="4" fontAlgn="base"/>
            <a:r>
              <a:rPr lang="pl-PL" strike="noStrike" noProof="1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 hasCustomPrompt="1"/>
          </p:nvPr>
        </p:nvSpPr>
        <p:spPr>
          <a:xfrm>
            <a:off x="4899025" y="4387850"/>
            <a:ext cx="4137025" cy="2354263"/>
          </a:xfrm>
        </p:spPr>
        <p:txBody>
          <a:bodyPr/>
          <a:lstStyle/>
          <a:p>
            <a:pPr lvl="0" fontAlgn="base"/>
            <a:r>
              <a:rPr lang="pl-PL" strike="noStrike" noProof="1"/>
              <a:t>Kliknij, aby edytować style wzorca tekstu</a:t>
            </a:r>
          </a:p>
          <a:p>
            <a:pPr lvl="1" fontAlgn="base"/>
            <a:r>
              <a:rPr lang="pl-PL" strike="noStrike" noProof="1"/>
              <a:t>Drugi poziom</a:t>
            </a:r>
          </a:p>
          <a:p>
            <a:pPr lvl="2" fontAlgn="base"/>
            <a:r>
              <a:rPr lang="pl-PL" strike="noStrike" noProof="1"/>
              <a:t>Trzeci poziom</a:t>
            </a:r>
          </a:p>
          <a:p>
            <a:pPr lvl="3" fontAlgn="base"/>
            <a:r>
              <a:rPr lang="pl-PL" strike="noStrike" noProof="1"/>
              <a:t>Czwarty poziom</a:t>
            </a:r>
          </a:p>
          <a:p>
            <a:pPr lvl="4" fontAlgn="base"/>
            <a:r>
              <a:rPr lang="pl-PL" strike="noStrike" noProof="1"/>
              <a:t>Piąty poziom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pl-PL" strike="noStrike" noProof="1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pl-PL" strike="noStrike" noProof="1"/>
              <a:t>Kliknij, aby edytować style wzorca tekstu</a:t>
            </a:r>
          </a:p>
          <a:p>
            <a:pPr lvl="1" fontAlgn="base"/>
            <a:r>
              <a:rPr lang="pl-PL" strike="noStrike" noProof="1"/>
              <a:t>Drugi poziom</a:t>
            </a:r>
          </a:p>
          <a:p>
            <a:pPr lvl="2" fontAlgn="base"/>
            <a:r>
              <a:rPr lang="pl-PL" strike="noStrike" noProof="1"/>
              <a:t>Trzeci poziom</a:t>
            </a:r>
          </a:p>
          <a:p>
            <a:pPr lvl="3" fontAlgn="base"/>
            <a:r>
              <a:rPr lang="pl-PL" strike="noStrike" noProof="1"/>
              <a:t>Czwarty poziom</a:t>
            </a:r>
          </a:p>
          <a:p>
            <a:pPr lvl="4" fontAlgn="base"/>
            <a:r>
              <a:rPr lang="pl-PL" strike="noStrike" noProof="1"/>
              <a:t>Piąty poziom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pl-PL" strike="noStrike" noProof="1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pl-PL" strike="noStrike" noProof="1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pl-PL" strike="noStrike" noProof="1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611188" y="1881188"/>
            <a:ext cx="4135437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pl-PL" strike="noStrike" noProof="1"/>
              <a:t>Kliknij, aby edytować style wzorca tekstu</a:t>
            </a:r>
          </a:p>
          <a:p>
            <a:pPr lvl="1" fontAlgn="base"/>
            <a:r>
              <a:rPr lang="pl-PL" strike="noStrike" noProof="1"/>
              <a:t>Drugi poziom</a:t>
            </a:r>
          </a:p>
          <a:p>
            <a:pPr lvl="2" fontAlgn="base"/>
            <a:r>
              <a:rPr lang="pl-PL" strike="noStrike" noProof="1"/>
              <a:t>Trzeci poziom</a:t>
            </a:r>
          </a:p>
          <a:p>
            <a:pPr lvl="3" fontAlgn="base"/>
            <a:r>
              <a:rPr lang="pl-PL" strike="noStrike" noProof="1"/>
              <a:t>Czwarty poziom</a:t>
            </a:r>
          </a:p>
          <a:p>
            <a:pPr lvl="4" fontAlgn="base"/>
            <a:r>
              <a:rPr lang="pl-PL" strike="noStrike" noProof="1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899025" y="1881188"/>
            <a:ext cx="4137025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pl-PL" strike="noStrike" noProof="1"/>
              <a:t>Kliknij, aby edytować style wzorca tekstu</a:t>
            </a:r>
          </a:p>
          <a:p>
            <a:pPr lvl="1" fontAlgn="base"/>
            <a:r>
              <a:rPr lang="pl-PL" strike="noStrike" noProof="1"/>
              <a:t>Drugi poziom</a:t>
            </a:r>
          </a:p>
          <a:p>
            <a:pPr lvl="2" fontAlgn="base"/>
            <a:r>
              <a:rPr lang="pl-PL" strike="noStrike" noProof="1"/>
              <a:t>Trzeci poziom</a:t>
            </a:r>
          </a:p>
          <a:p>
            <a:pPr lvl="3" fontAlgn="base"/>
            <a:r>
              <a:rPr lang="pl-PL" strike="noStrike" noProof="1"/>
              <a:t>Czwarty poziom</a:t>
            </a:r>
          </a:p>
          <a:p>
            <a:pPr lvl="4" fontAlgn="base"/>
            <a:r>
              <a:rPr lang="pl-PL" strike="noStrike" noProof="1"/>
              <a:t>Piąty poziom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pl-PL" strike="noStrike" noProof="1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pl-PL" strike="noStrike" noProof="1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pl-PL" strike="noStrike" noProof="1"/>
              <a:t>Kliknij, aby edytować style wzorca tekstu</a:t>
            </a:r>
          </a:p>
          <a:p>
            <a:pPr lvl="1" fontAlgn="base"/>
            <a:r>
              <a:rPr lang="pl-PL" strike="noStrike" noProof="1"/>
              <a:t>Drugi poziom</a:t>
            </a:r>
          </a:p>
          <a:p>
            <a:pPr lvl="2" fontAlgn="base"/>
            <a:r>
              <a:rPr lang="pl-PL" strike="noStrike" noProof="1"/>
              <a:t>Trzeci poziom</a:t>
            </a:r>
          </a:p>
          <a:p>
            <a:pPr lvl="3" fontAlgn="base"/>
            <a:r>
              <a:rPr lang="pl-PL" strike="noStrike" noProof="1"/>
              <a:t>Czwarty poziom</a:t>
            </a:r>
          </a:p>
          <a:p>
            <a:pPr lvl="4" fontAlgn="base"/>
            <a:r>
              <a:rPr lang="pl-PL" strike="noStrike" noProof="1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pl-PL" strike="noStrike" noProof="1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pl-PL" strike="noStrike" noProof="1"/>
              <a:t>Kliknij, aby edytować style wzorca tekstu</a:t>
            </a:r>
          </a:p>
          <a:p>
            <a:pPr lvl="1" fontAlgn="base"/>
            <a:r>
              <a:rPr lang="pl-PL" strike="noStrike" noProof="1"/>
              <a:t>Drugi poziom</a:t>
            </a:r>
          </a:p>
          <a:p>
            <a:pPr lvl="2" fontAlgn="base"/>
            <a:r>
              <a:rPr lang="pl-PL" strike="noStrike" noProof="1"/>
              <a:t>Trzeci poziom</a:t>
            </a:r>
          </a:p>
          <a:p>
            <a:pPr lvl="3" fontAlgn="base"/>
            <a:r>
              <a:rPr lang="pl-PL" strike="noStrike" noProof="1"/>
              <a:t>Czwarty poziom</a:t>
            </a:r>
          </a:p>
          <a:p>
            <a:pPr lvl="4" fontAlgn="base"/>
            <a:r>
              <a:rPr lang="pl-PL" strike="noStrike" noProof="1"/>
              <a:t>Piąty poziom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base"/>
            <a:r>
              <a:rPr lang="pl-PL" strike="noStrike" noProof="1"/>
              <a:t>Kliknij, aby edytować styl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pl-PL" strike="noStrike" noProof="1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pl-PL" strike="noStrike" noProof="1"/>
              <a:t>Kliknij, aby edytować style wzorca tekstu</a:t>
            </a:r>
          </a:p>
          <a:p>
            <a:pPr lvl="1" fontAlgn="base"/>
            <a:r>
              <a:rPr lang="pl-PL" strike="noStrike" noProof="1"/>
              <a:t>Drugi poziom</a:t>
            </a:r>
          </a:p>
          <a:p>
            <a:pPr lvl="2" fontAlgn="base"/>
            <a:r>
              <a:rPr lang="pl-PL" strike="noStrike" noProof="1"/>
              <a:t>Trzeci poziom</a:t>
            </a:r>
          </a:p>
          <a:p>
            <a:pPr lvl="3" fontAlgn="base"/>
            <a:r>
              <a:rPr lang="pl-PL" strike="noStrike" noProof="1"/>
              <a:t>Czwarty poziom</a:t>
            </a:r>
          </a:p>
          <a:p>
            <a:pPr lvl="4" fontAlgn="base"/>
            <a:r>
              <a:rPr lang="pl-PL" strike="noStrike" noProof="1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pl-PL" strike="noStrike" noProof="1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pl-PL" strike="noStrike" noProof="1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pl-PL" strike="noStrike" noProof="1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pw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17462"/>
            <a:ext cx="2339975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3238" y="481013"/>
            <a:ext cx="8640763" cy="1292225"/>
          </a:xfrm>
          <a:prstGeom prst="rect">
            <a:avLst/>
          </a:prstGeom>
          <a:solidFill>
            <a:srgbClr val="A719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flipH="1">
            <a:off x="0" y="1773238"/>
            <a:ext cx="503238" cy="5084763"/>
          </a:xfrm>
          <a:prstGeom prst="rect">
            <a:avLst/>
          </a:prstGeom>
          <a:solidFill>
            <a:srgbClr val="A719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title"/>
          </p:nvPr>
        </p:nvSpPr>
        <p:spPr>
          <a:xfrm>
            <a:off x="611188" y="630238"/>
            <a:ext cx="8424862" cy="1035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pl-PL" altLang="pl-PL" dirty="0"/>
              <a:t>Kliknij, aby edytować styl wzorca tytułu</a:t>
            </a:r>
          </a:p>
        </p:txBody>
      </p:sp>
      <p:sp>
        <p:nvSpPr>
          <p:cNvPr id="1030" name="Rectangle 6"/>
          <p:cNvSpPr>
            <a:spLocks noGrp="1"/>
          </p:cNvSpPr>
          <p:nvPr>
            <p:ph type="body"/>
          </p:nvPr>
        </p:nvSpPr>
        <p:spPr>
          <a:xfrm>
            <a:off x="611188" y="1881188"/>
            <a:ext cx="8424862" cy="48609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pl-PL" altLang="pl-PL" dirty="0"/>
              <a:t>Kliknij, aby edytować style wzorca tekstu</a:t>
            </a:r>
          </a:p>
          <a:p>
            <a:pPr lvl="1" indent="-285750"/>
            <a:r>
              <a:rPr lang="pl-PL" altLang="pl-PL" dirty="0"/>
              <a:t>Drugi poziom</a:t>
            </a:r>
          </a:p>
          <a:p>
            <a:pPr lvl="2" indent="-228600"/>
            <a:r>
              <a:rPr lang="pl-PL" altLang="pl-PL" dirty="0"/>
              <a:t>Trzeci poziom</a:t>
            </a:r>
          </a:p>
          <a:p>
            <a:pPr lvl="3" indent="-228600"/>
            <a:r>
              <a:rPr lang="pl-PL" altLang="pl-PL" dirty="0"/>
              <a:t>Czwarty poziom</a:t>
            </a:r>
          </a:p>
          <a:p>
            <a:pPr lvl="4" indent="-228600"/>
            <a:r>
              <a:rPr lang="pl-PL" altLang="pl-PL" dirty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lang="pl-PL" altLang="pl-PL" dirty="0">
                <a:latin typeface="+mj-lt"/>
                <a:ea typeface="+mj-ea"/>
                <a:cs typeface="+mj-cs"/>
              </a:rPr>
              <a:t>Electroacoustics</a:t>
            </a:r>
          </a:p>
        </p:txBody>
      </p:sp>
      <p:sp>
        <p:nvSpPr>
          <p:cNvPr id="3074" name="Rectangle 3"/>
          <p:cNvSpPr>
            <a:spLocks noGrp="1"/>
          </p:cNvSpPr>
          <p:nvPr>
            <p:ph type="subTitle" sz="quarter" idx="1"/>
          </p:nvPr>
        </p:nvSpPr>
        <p:spPr/>
        <p:txBody>
          <a:bodyPr vert="horz" wrap="square" lIns="91440" tIns="45720" rIns="91440" bIns="45720" anchor="b"/>
          <a:lstStyle/>
          <a:p>
            <a:pPr eaLnBrk="1" hangingPunct="1"/>
            <a:r>
              <a:rPr lang="pl-PL" altLang="pl-PL" dirty="0">
                <a:solidFill>
                  <a:srgbClr val="FFD3A1"/>
                </a:solidFill>
                <a:latin typeface="+mn-lt"/>
                <a:ea typeface="+mn-ea"/>
                <a:cs typeface="+mn-cs"/>
              </a:rPr>
              <a:t>Kierunek „Elektronika”, rok II</a:t>
            </a:r>
          </a:p>
        </p:txBody>
      </p:sp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pl-PL" altLang="pl-PL" sz="3200" dirty="0" err="1" smtClean="0"/>
              <a:t>Absorption</a:t>
            </a:r>
            <a:r>
              <a:rPr lang="pl-PL" altLang="pl-PL" sz="3200" dirty="0" smtClean="0"/>
              <a:t> </a:t>
            </a:r>
            <a:r>
              <a:rPr lang="pl-PL" altLang="pl-PL" sz="3200" dirty="0" err="1" smtClean="0"/>
              <a:t>coefficients</a:t>
            </a:r>
            <a:r>
              <a:rPr lang="pl-PL" altLang="pl-PL" sz="3200" dirty="0" smtClean="0"/>
              <a:t> of </a:t>
            </a:r>
            <a:r>
              <a:rPr lang="pl-PL" altLang="pl-PL" sz="3200" dirty="0" err="1" smtClean="0"/>
              <a:t>porous</a:t>
            </a:r>
            <a:r>
              <a:rPr lang="pl-PL" altLang="pl-PL" sz="3200" dirty="0" smtClean="0"/>
              <a:t> materials</a:t>
            </a:r>
            <a:endParaRPr lang="pl-PL" altLang="pl-PL" sz="3200" dirty="0"/>
          </a:p>
        </p:txBody>
      </p:sp>
      <p:pic>
        <p:nvPicPr>
          <p:cNvPr id="90114" name="Picture 5" descr="Poro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38" y="2349500"/>
            <a:ext cx="3895725" cy="3684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pl-PL" altLang="pl-PL" sz="3200" dirty="0" err="1" smtClean="0"/>
              <a:t>Absorption</a:t>
            </a:r>
            <a:r>
              <a:rPr lang="pl-PL" altLang="pl-PL" sz="3200" dirty="0" smtClean="0"/>
              <a:t> </a:t>
            </a:r>
            <a:r>
              <a:rPr lang="pl-PL" altLang="pl-PL" sz="3200" dirty="0" err="1" smtClean="0"/>
              <a:t>coefficient</a:t>
            </a:r>
            <a:r>
              <a:rPr lang="pl-PL" altLang="pl-PL" sz="3200" dirty="0" smtClean="0"/>
              <a:t> of Helmholtz </a:t>
            </a:r>
            <a:r>
              <a:rPr lang="pl-PL" altLang="pl-PL" sz="3200" dirty="0" err="1" smtClean="0"/>
              <a:t>resonator</a:t>
            </a:r>
            <a:endParaRPr lang="pl-PL" altLang="pl-PL" sz="3200" dirty="0"/>
          </a:p>
        </p:txBody>
      </p:sp>
      <p:pic>
        <p:nvPicPr>
          <p:cNvPr id="91138" name="Picture 5" descr="Helmholt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1989138"/>
            <a:ext cx="4087812" cy="4516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algn="ctr"/>
            <a:r>
              <a:rPr lang="pl-PL" altLang="pl-PL" sz="2800" dirty="0" err="1" smtClean="0"/>
              <a:t>Room</a:t>
            </a:r>
            <a:r>
              <a:rPr lang="pl-PL" altLang="pl-PL" sz="2800" dirty="0" smtClean="0"/>
              <a:t> </a:t>
            </a:r>
            <a:r>
              <a:rPr lang="pl-PL" altLang="pl-PL" sz="2800" dirty="0" err="1" smtClean="0"/>
              <a:t>resonances</a:t>
            </a:r>
            <a:r>
              <a:rPr lang="pl-PL" altLang="pl-PL" sz="2800" dirty="0" smtClean="0"/>
              <a:t> </a:t>
            </a:r>
            <a:r>
              <a:rPr lang="pl-PL" altLang="pl-PL" sz="2800" dirty="0" err="1" smtClean="0"/>
              <a:t>according</a:t>
            </a:r>
            <a:r>
              <a:rPr lang="pl-PL" altLang="pl-PL" sz="2800" dirty="0" smtClean="0"/>
              <a:t> to </a:t>
            </a:r>
            <a:r>
              <a:rPr lang="pl-PL" altLang="pl-PL" sz="2800" dirty="0" err="1" smtClean="0"/>
              <a:t>wave</a:t>
            </a:r>
            <a:r>
              <a:rPr lang="pl-PL" altLang="pl-PL" sz="2800" dirty="0" smtClean="0"/>
              <a:t> </a:t>
            </a:r>
            <a:r>
              <a:rPr lang="pl-PL" altLang="pl-PL" sz="2800" dirty="0" err="1" smtClean="0"/>
              <a:t>theory</a:t>
            </a:r>
            <a:r>
              <a:rPr lang="pl-PL" altLang="pl-PL" sz="2800" dirty="0" smtClean="0"/>
              <a:t> </a:t>
            </a:r>
            <a:r>
              <a:rPr lang="pl-PL" altLang="pl-PL" sz="2800" dirty="0"/>
              <a:t/>
            </a:r>
            <a:br>
              <a:rPr lang="pl-PL" altLang="pl-PL" sz="2800" dirty="0"/>
            </a:br>
            <a:r>
              <a:rPr lang="pl-PL" altLang="pl-PL" sz="2800" dirty="0" smtClean="0"/>
              <a:t>(</a:t>
            </a:r>
            <a:r>
              <a:rPr lang="pl-PL" altLang="pl-PL" sz="2800" dirty="0" err="1"/>
              <a:t>R</a:t>
            </a:r>
            <a:r>
              <a:rPr lang="pl-PL" altLang="pl-PL" sz="2800" dirty="0" err="1" smtClean="0"/>
              <a:t>oom</a:t>
            </a:r>
            <a:r>
              <a:rPr lang="pl-PL" altLang="pl-PL" sz="2800" dirty="0" smtClean="0"/>
              <a:t> No. </a:t>
            </a:r>
            <a:r>
              <a:rPr lang="pl-PL" altLang="pl-PL" sz="2800" dirty="0"/>
              <a:t>607 C-5)</a:t>
            </a:r>
          </a:p>
        </p:txBody>
      </p:sp>
      <p:pic>
        <p:nvPicPr>
          <p:cNvPr id="92162" name="Picture 5" descr="mody3d_1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1844675"/>
            <a:ext cx="7740650" cy="4781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pl-PL" altLang="pl-PL" dirty="0" err="1" smtClean="0"/>
              <a:t>Geometrical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theory</a:t>
            </a:r>
            <a:endParaRPr lang="pl-PL" altLang="pl-PL" dirty="0"/>
          </a:p>
        </p:txBody>
      </p:sp>
      <p:pic>
        <p:nvPicPr>
          <p:cNvPr id="9318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1916113"/>
            <a:ext cx="7380287" cy="461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pl-PL" altLang="pl-PL" dirty="0" smtClean="0"/>
              <a:t>Design of </a:t>
            </a:r>
            <a:r>
              <a:rPr lang="pl-PL" altLang="pl-PL" dirty="0" err="1" smtClean="0"/>
              <a:t>large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halls</a:t>
            </a:r>
            <a:endParaRPr lang="pl-PL" altLang="pl-PL" dirty="0"/>
          </a:p>
        </p:txBody>
      </p:sp>
      <p:pic>
        <p:nvPicPr>
          <p:cNvPr id="9421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844675"/>
            <a:ext cx="6300788" cy="4729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pl-PL" altLang="pl-PL" dirty="0"/>
              <a:t>Echogram</a:t>
            </a:r>
          </a:p>
        </p:txBody>
      </p:sp>
      <p:pic>
        <p:nvPicPr>
          <p:cNvPr id="95234" name="Picture 5" descr="echogr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13" y="1989138"/>
            <a:ext cx="6877050" cy="4594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pl-PL" altLang="pl-PL" dirty="0" err="1" smtClean="0">
                <a:latin typeface="Arial" panose="020B0604020202020204" pitchFamily="34" charset="0"/>
              </a:rPr>
              <a:t>Acoustic</a:t>
            </a:r>
            <a:r>
              <a:rPr lang="pl-PL" altLang="pl-PL" dirty="0" smtClean="0">
                <a:latin typeface="Arial" panose="020B0604020202020204" pitchFamily="34" charset="0"/>
              </a:rPr>
              <a:t> field in </a:t>
            </a:r>
            <a:r>
              <a:rPr lang="pl-PL" altLang="pl-PL" dirty="0" err="1" smtClean="0">
                <a:latin typeface="Arial" panose="020B0604020202020204" pitchFamily="34" charset="0"/>
              </a:rPr>
              <a:t>rooms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pic>
        <p:nvPicPr>
          <p:cNvPr id="8192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1989138"/>
            <a:ext cx="6192838" cy="4697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pl-PL" altLang="pl-PL" dirty="0" err="1" smtClean="0">
                <a:latin typeface="Arial" panose="020B0604020202020204" pitchFamily="34" charset="0"/>
              </a:rPr>
              <a:t>Frequency</a:t>
            </a:r>
            <a:r>
              <a:rPr lang="pl-PL" altLang="pl-PL" dirty="0" smtClean="0">
                <a:latin typeface="Arial" panose="020B0604020202020204" pitchFamily="34" charset="0"/>
              </a:rPr>
              <a:t> </a:t>
            </a:r>
            <a:r>
              <a:rPr lang="pl-PL" altLang="pl-PL" dirty="0" err="1" smtClean="0">
                <a:latin typeface="Arial" panose="020B0604020202020204" pitchFamily="34" charset="0"/>
              </a:rPr>
              <a:t>ranges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grpSp>
        <p:nvGrpSpPr>
          <p:cNvPr id="82946" name="Group 5"/>
          <p:cNvGrpSpPr/>
          <p:nvPr/>
        </p:nvGrpSpPr>
        <p:grpSpPr>
          <a:xfrm>
            <a:off x="900113" y="3068638"/>
            <a:ext cx="7529512" cy="3429000"/>
            <a:chOff x="624" y="1673"/>
            <a:chExt cx="4743" cy="2160"/>
          </a:xfrm>
        </p:grpSpPr>
        <p:sp>
          <p:nvSpPr>
            <p:cNvPr id="82947" name="Rectangle 6"/>
            <p:cNvSpPr/>
            <p:nvPr/>
          </p:nvSpPr>
          <p:spPr>
            <a:xfrm>
              <a:off x="626" y="1673"/>
              <a:ext cx="42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sz="2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48" name="Rectangle 7"/>
            <p:cNvSpPr/>
            <p:nvPr/>
          </p:nvSpPr>
          <p:spPr>
            <a:xfrm>
              <a:off x="624" y="1891"/>
              <a:ext cx="689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endParaRPr lang="pl-PL" altLang="pl-PL" dirty="0">
                <a:latin typeface="Arial" panose="020B0604020202020204" pitchFamily="34" charset="0"/>
              </a:endParaRPr>
            </a:p>
          </p:txBody>
        </p:sp>
        <p:sp>
          <p:nvSpPr>
            <p:cNvPr id="82949" name="Rectangle 8"/>
            <p:cNvSpPr/>
            <p:nvPr/>
          </p:nvSpPr>
          <p:spPr>
            <a:xfrm>
              <a:off x="765" y="1944"/>
              <a:ext cx="485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Lumped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50" name="Rectangle 9"/>
            <p:cNvSpPr/>
            <p:nvPr/>
          </p:nvSpPr>
          <p:spPr>
            <a:xfrm>
              <a:off x="1169" y="1944"/>
              <a:ext cx="36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51" name="Rectangle 10"/>
            <p:cNvSpPr/>
            <p:nvPr/>
          </p:nvSpPr>
          <p:spPr>
            <a:xfrm>
              <a:off x="682" y="2183"/>
              <a:ext cx="638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parameters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52" name="Rectangle 11"/>
            <p:cNvSpPr/>
            <p:nvPr/>
          </p:nvSpPr>
          <p:spPr>
            <a:xfrm>
              <a:off x="1018" y="2081"/>
              <a:ext cx="42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sz="2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82953" name="Group 12"/>
            <p:cNvGrpSpPr/>
            <p:nvPr/>
          </p:nvGrpSpPr>
          <p:grpSpPr>
            <a:xfrm>
              <a:off x="703" y="3458"/>
              <a:ext cx="4664" cy="112"/>
              <a:chOff x="703" y="3458"/>
              <a:chExt cx="4664" cy="112"/>
            </a:xfrm>
          </p:grpSpPr>
          <p:sp>
            <p:nvSpPr>
              <p:cNvPr id="82954" name="Line 13"/>
              <p:cNvSpPr/>
              <p:nvPr/>
            </p:nvSpPr>
            <p:spPr>
              <a:xfrm>
                <a:off x="703" y="3513"/>
                <a:ext cx="4556" cy="1"/>
              </a:xfrm>
              <a:prstGeom prst="line">
                <a:avLst/>
              </a:prstGeom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955" name="Freeform 14"/>
              <p:cNvSpPr/>
              <p:nvPr/>
            </p:nvSpPr>
            <p:spPr>
              <a:xfrm>
                <a:off x="5256" y="3458"/>
                <a:ext cx="111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11" y="57"/>
                  </a:cxn>
                  <a:cxn ang="0">
                    <a:pos x="0" y="0"/>
                  </a:cxn>
                  <a:cxn ang="0">
                    <a:pos x="0" y="112"/>
                  </a:cxn>
                </a:cxnLst>
                <a:rect l="0" t="0" r="0" b="0"/>
                <a:pathLst>
                  <a:path w="111" h="112">
                    <a:moveTo>
                      <a:pt x="0" y="112"/>
                    </a:moveTo>
                    <a:lnTo>
                      <a:pt x="111" y="57"/>
                    </a:lnTo>
                    <a:lnTo>
                      <a:pt x="0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pl-PL" altLang="en-US"/>
              </a:p>
            </p:txBody>
          </p:sp>
        </p:grpSp>
        <p:sp>
          <p:nvSpPr>
            <p:cNvPr id="82956" name="Line 15"/>
            <p:cNvSpPr/>
            <p:nvPr/>
          </p:nvSpPr>
          <p:spPr>
            <a:xfrm flipV="1">
              <a:off x="703" y="1687"/>
              <a:ext cx="1" cy="1826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957" name="Line 16"/>
            <p:cNvSpPr/>
            <p:nvPr/>
          </p:nvSpPr>
          <p:spPr>
            <a:xfrm flipH="1" flipV="1">
              <a:off x="1311" y="1687"/>
              <a:ext cx="6" cy="1224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958" name="Rectangle 17"/>
            <p:cNvSpPr/>
            <p:nvPr/>
          </p:nvSpPr>
          <p:spPr>
            <a:xfrm>
              <a:off x="2400" y="3600"/>
              <a:ext cx="614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Frequency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59" name="Rectangle 18"/>
            <p:cNvSpPr/>
            <p:nvPr/>
          </p:nvSpPr>
          <p:spPr>
            <a:xfrm>
              <a:off x="1358" y="1893"/>
              <a:ext cx="855" cy="6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endParaRPr lang="pl-PL" altLang="pl-PL" dirty="0">
                <a:latin typeface="Arial" panose="020B0604020202020204" pitchFamily="34" charset="0"/>
              </a:endParaRPr>
            </a:p>
          </p:txBody>
        </p:sp>
        <p:sp>
          <p:nvSpPr>
            <p:cNvPr id="82962" name="Rectangle 21"/>
            <p:cNvSpPr/>
            <p:nvPr/>
          </p:nvSpPr>
          <p:spPr>
            <a:xfrm>
              <a:off x="2054" y="1946"/>
              <a:ext cx="36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63" name="Rectangle 22"/>
            <p:cNvSpPr/>
            <p:nvPr/>
          </p:nvSpPr>
          <p:spPr>
            <a:xfrm>
              <a:off x="1496" y="2117"/>
              <a:ext cx="736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 err="1" smtClean="0">
                  <a:latin typeface="Times New Roman" panose="02020603050405020304" pitchFamily="18" charset="0"/>
                </a:rPr>
                <a:t>Wave</a:t>
              </a:r>
              <a:r>
                <a:rPr lang="pl-PL" altLang="pl-PL" dirty="0" smtClean="0">
                  <a:latin typeface="Times New Roman" panose="02020603050405020304" pitchFamily="18" charset="0"/>
                </a:rPr>
                <a:t> </a:t>
              </a:r>
              <a:r>
                <a:rPr lang="pl-PL" altLang="pl-PL" dirty="0" err="1" smtClean="0">
                  <a:latin typeface="Times New Roman" panose="02020603050405020304" pitchFamily="18" charset="0"/>
                </a:rPr>
                <a:t>theory</a:t>
              </a:r>
              <a:endParaRPr lang="pl-PL" altLang="pl-PL" dirty="0">
                <a:latin typeface="Times New Roman" panose="02020603050405020304" pitchFamily="18" charset="0"/>
              </a:endParaRPr>
            </a:p>
          </p:txBody>
        </p:sp>
        <p:sp>
          <p:nvSpPr>
            <p:cNvPr id="82964" name="Rectangle 23"/>
            <p:cNvSpPr/>
            <p:nvPr/>
          </p:nvSpPr>
          <p:spPr>
            <a:xfrm>
              <a:off x="1971" y="2110"/>
              <a:ext cx="36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66" name="Rectangle 25"/>
            <p:cNvSpPr/>
            <p:nvPr/>
          </p:nvSpPr>
          <p:spPr>
            <a:xfrm>
              <a:off x="1953" y="2251"/>
              <a:ext cx="42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sz="21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67" name="Rectangle 26"/>
            <p:cNvSpPr/>
            <p:nvPr/>
          </p:nvSpPr>
          <p:spPr>
            <a:xfrm>
              <a:off x="2417" y="1893"/>
              <a:ext cx="940" cy="6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endParaRPr lang="pl-PL" altLang="pl-PL" dirty="0">
                <a:latin typeface="Arial" panose="020B0604020202020204" pitchFamily="34" charset="0"/>
              </a:endParaRPr>
            </a:p>
          </p:txBody>
        </p:sp>
        <p:sp>
          <p:nvSpPr>
            <p:cNvPr id="82969" name="Rectangle 28"/>
            <p:cNvSpPr/>
            <p:nvPr/>
          </p:nvSpPr>
          <p:spPr>
            <a:xfrm>
              <a:off x="3021" y="1946"/>
              <a:ext cx="36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71" name="Rectangle 30"/>
            <p:cNvSpPr/>
            <p:nvPr/>
          </p:nvSpPr>
          <p:spPr>
            <a:xfrm>
              <a:off x="3153" y="1946"/>
              <a:ext cx="36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72" name="Rectangle 31"/>
            <p:cNvSpPr/>
            <p:nvPr/>
          </p:nvSpPr>
          <p:spPr>
            <a:xfrm>
              <a:off x="2649" y="2117"/>
              <a:ext cx="569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r>
                <a:rPr lang="pl-PL" altLang="pl-PL" dirty="0" smtClean="0">
                  <a:latin typeface="Times New Roman" panose="02020603050405020304" pitchFamily="18" charset="0"/>
                </a:rPr>
                <a:t>Statistical</a:t>
              </a:r>
              <a:endParaRPr lang="pl-PL" altLang="pl-PL" dirty="0">
                <a:latin typeface="Times New Roman" panose="02020603050405020304" pitchFamily="18" charset="0"/>
              </a:endParaRPr>
            </a:p>
          </p:txBody>
        </p:sp>
        <p:sp>
          <p:nvSpPr>
            <p:cNvPr id="82973" name="Rectangle 32"/>
            <p:cNvSpPr/>
            <p:nvPr/>
          </p:nvSpPr>
          <p:spPr>
            <a:xfrm>
              <a:off x="2739" y="2272"/>
              <a:ext cx="372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theory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74" name="Rectangle 33"/>
            <p:cNvSpPr/>
            <p:nvPr/>
          </p:nvSpPr>
          <p:spPr>
            <a:xfrm>
              <a:off x="3230" y="2278"/>
              <a:ext cx="36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75" name="Rectangle 34"/>
            <p:cNvSpPr/>
            <p:nvPr/>
          </p:nvSpPr>
          <p:spPr>
            <a:xfrm>
              <a:off x="3718" y="1893"/>
              <a:ext cx="1020" cy="6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endParaRPr lang="pl-PL" altLang="pl-PL" dirty="0">
                <a:latin typeface="Arial" panose="020B0604020202020204" pitchFamily="34" charset="0"/>
              </a:endParaRPr>
            </a:p>
          </p:txBody>
        </p:sp>
        <p:sp>
          <p:nvSpPr>
            <p:cNvPr id="82977" name="Rectangle 36"/>
            <p:cNvSpPr/>
            <p:nvPr/>
          </p:nvSpPr>
          <p:spPr>
            <a:xfrm>
              <a:off x="4365" y="1946"/>
              <a:ext cx="36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80" name="Rectangle 39"/>
            <p:cNvSpPr/>
            <p:nvPr/>
          </p:nvSpPr>
          <p:spPr>
            <a:xfrm>
              <a:off x="4039" y="2110"/>
              <a:ext cx="755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Geometrical</a:t>
              </a:r>
              <a:r>
                <a:rPr lang="pl-PL" altLang="pl-PL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81" name="Rectangle 40"/>
            <p:cNvSpPr/>
            <p:nvPr/>
          </p:nvSpPr>
          <p:spPr>
            <a:xfrm>
              <a:off x="4251" y="2341"/>
              <a:ext cx="372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theory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82" name="Rectangle 41"/>
            <p:cNvSpPr/>
            <p:nvPr/>
          </p:nvSpPr>
          <p:spPr>
            <a:xfrm>
              <a:off x="4623" y="2278"/>
              <a:ext cx="36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83" name="Rectangle 42"/>
            <p:cNvSpPr/>
            <p:nvPr/>
          </p:nvSpPr>
          <p:spPr>
            <a:xfrm>
              <a:off x="1071" y="2870"/>
              <a:ext cx="499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endParaRPr lang="pl-PL" altLang="pl-PL" dirty="0">
                <a:latin typeface="Arial" panose="020B0604020202020204" pitchFamily="34" charset="0"/>
              </a:endParaRPr>
            </a:p>
          </p:txBody>
        </p:sp>
        <p:grpSp>
          <p:nvGrpSpPr>
            <p:cNvPr id="82984" name="Group 43"/>
            <p:cNvGrpSpPr/>
            <p:nvPr/>
          </p:nvGrpSpPr>
          <p:grpSpPr>
            <a:xfrm>
              <a:off x="1200" y="2936"/>
              <a:ext cx="223" cy="476"/>
              <a:chOff x="1200" y="2936"/>
              <a:chExt cx="223" cy="476"/>
            </a:xfrm>
          </p:grpSpPr>
          <p:sp>
            <p:nvSpPr>
              <p:cNvPr id="82985" name="Line 44"/>
              <p:cNvSpPr/>
              <p:nvPr/>
            </p:nvSpPr>
            <p:spPr>
              <a:xfrm>
                <a:off x="1200" y="3167"/>
                <a:ext cx="223" cy="1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986" name="Rectangle 45"/>
              <p:cNvSpPr/>
              <p:nvPr/>
            </p:nvSpPr>
            <p:spPr>
              <a:xfrm>
                <a:off x="1311" y="3191"/>
                <a:ext cx="102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pl-PL" altLang="pl-PL" sz="23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</a:t>
                </a:r>
                <a:endParaRPr lang="pl-PL" altLang="pl-P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987" name="Rectangle 46"/>
              <p:cNvSpPr/>
              <p:nvPr/>
            </p:nvSpPr>
            <p:spPr>
              <a:xfrm>
                <a:off x="1270" y="2936"/>
                <a:ext cx="82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pl-PL" altLang="pl-PL" sz="23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</a:t>
                </a:r>
                <a:endParaRPr lang="pl-PL" altLang="pl-P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988" name="Rectangle 47"/>
              <p:cNvSpPr/>
              <p:nvPr/>
            </p:nvSpPr>
            <p:spPr>
              <a:xfrm>
                <a:off x="1212" y="3191"/>
                <a:ext cx="92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pl-PL" altLang="pl-PL" sz="23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endParaRPr lang="pl-PL" altLang="pl-PL" sz="24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2989" name="Rectangle 48"/>
            <p:cNvSpPr/>
            <p:nvPr/>
          </p:nvSpPr>
          <p:spPr>
            <a:xfrm>
              <a:off x="1464" y="3098"/>
              <a:ext cx="36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2990" name="Rectangle 49"/>
            <p:cNvSpPr/>
            <p:nvPr/>
          </p:nvSpPr>
          <p:spPr>
            <a:xfrm>
              <a:off x="1764" y="2788"/>
              <a:ext cx="1291" cy="6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endParaRPr lang="pl-PL" altLang="pl-PL" dirty="0">
                <a:latin typeface="Arial" panose="020B0604020202020204" pitchFamily="34" charset="0"/>
              </a:endParaRPr>
            </a:p>
          </p:txBody>
        </p:sp>
        <p:grpSp>
          <p:nvGrpSpPr>
            <p:cNvPr id="82991" name="Group 50"/>
            <p:cNvGrpSpPr/>
            <p:nvPr/>
          </p:nvGrpSpPr>
          <p:grpSpPr>
            <a:xfrm>
              <a:off x="1919" y="2882"/>
              <a:ext cx="1018" cy="493"/>
              <a:chOff x="1919" y="2882"/>
              <a:chExt cx="1018" cy="493"/>
            </a:xfrm>
          </p:grpSpPr>
          <p:sp>
            <p:nvSpPr>
              <p:cNvPr id="82992" name="Line 51"/>
              <p:cNvSpPr/>
              <p:nvPr/>
            </p:nvSpPr>
            <p:spPr>
              <a:xfrm>
                <a:off x="2738" y="3126"/>
                <a:ext cx="141" cy="1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993" name="Line 52"/>
              <p:cNvSpPr/>
              <p:nvPr/>
            </p:nvSpPr>
            <p:spPr>
              <a:xfrm flipV="1">
                <a:off x="2619" y="3158"/>
                <a:ext cx="23" cy="13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994" name="Line 53"/>
              <p:cNvSpPr/>
              <p:nvPr/>
            </p:nvSpPr>
            <p:spPr>
              <a:xfrm>
                <a:off x="2642" y="3162"/>
                <a:ext cx="34" cy="164"/>
              </a:xfrm>
              <a:prstGeom prst="line">
                <a:avLst/>
              </a:prstGeom>
              <a:ln w="23813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995" name="Line 54"/>
              <p:cNvSpPr/>
              <p:nvPr/>
            </p:nvSpPr>
            <p:spPr>
              <a:xfrm flipV="1">
                <a:off x="2679" y="2882"/>
                <a:ext cx="45" cy="444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996" name="Line 55"/>
              <p:cNvSpPr/>
              <p:nvPr/>
            </p:nvSpPr>
            <p:spPr>
              <a:xfrm>
                <a:off x="2724" y="2882"/>
                <a:ext cx="171" cy="1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2997" name="Rectangle 56"/>
              <p:cNvSpPr/>
              <p:nvPr/>
            </p:nvSpPr>
            <p:spPr>
              <a:xfrm>
                <a:off x="2733" y="3154"/>
                <a:ext cx="112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pl-PL" altLang="pl-PL" sz="23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</a:t>
                </a:r>
                <a:endParaRPr lang="pl-PL" altLang="pl-P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998" name="Rectangle 57"/>
              <p:cNvSpPr/>
              <p:nvPr/>
            </p:nvSpPr>
            <p:spPr>
              <a:xfrm>
                <a:off x="2744" y="2894"/>
                <a:ext cx="193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 anchor="t">
                <a:spAutoFit/>
              </a:bodyPr>
              <a:lstStyle/>
              <a:p>
                <a:r>
                  <a:rPr lang="pl-PL" altLang="pl-PL" sz="23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pl-PL" altLang="pl-PL" sz="23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</a:t>
                </a:r>
                <a:endParaRPr lang="pl-PL" altLang="pl-P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999" name="Rectangle 58"/>
              <p:cNvSpPr/>
              <p:nvPr/>
            </p:nvSpPr>
            <p:spPr>
              <a:xfrm>
                <a:off x="1919" y="3010"/>
                <a:ext cx="51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pl-PL" altLang="pl-PL" sz="23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</a:t>
                </a:r>
                <a:endParaRPr lang="pl-PL" altLang="pl-P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000" name="Rectangle 59"/>
              <p:cNvSpPr/>
              <p:nvPr/>
            </p:nvSpPr>
            <p:spPr>
              <a:xfrm>
                <a:off x="1978" y="3096"/>
                <a:ext cx="60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pl-PL" altLang="pl-PL" sz="17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pl-PL" altLang="pl-P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001" name="Rectangle 60"/>
              <p:cNvSpPr/>
              <p:nvPr/>
            </p:nvSpPr>
            <p:spPr>
              <a:xfrm>
                <a:off x="2245" y="3010"/>
                <a:ext cx="368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pl-PL" altLang="pl-PL" sz="23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2000</a:t>
                </a:r>
                <a:endParaRPr lang="pl-PL" altLang="pl-P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002" name="Rectangle 61"/>
              <p:cNvSpPr/>
              <p:nvPr/>
            </p:nvSpPr>
            <p:spPr>
              <a:xfrm>
                <a:off x="2105" y="2989"/>
                <a:ext cx="101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pl-PL" altLang="pl-PL" sz="230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pl-PL" altLang="pl-PL" sz="24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3003" name="Rectangle 62"/>
            <p:cNvSpPr/>
            <p:nvPr/>
          </p:nvSpPr>
          <p:spPr>
            <a:xfrm>
              <a:off x="2950" y="3060"/>
              <a:ext cx="36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3004" name="Rectangle 63"/>
            <p:cNvSpPr/>
            <p:nvPr/>
          </p:nvSpPr>
          <p:spPr>
            <a:xfrm>
              <a:off x="3264" y="2928"/>
              <a:ext cx="576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endParaRPr lang="pl-PL" altLang="pl-PL" dirty="0">
                <a:latin typeface="Arial" panose="020B0604020202020204" pitchFamily="34" charset="0"/>
              </a:endParaRPr>
            </a:p>
          </p:txBody>
        </p:sp>
        <p:grpSp>
          <p:nvGrpSpPr>
            <p:cNvPr id="83005" name="Group 64"/>
            <p:cNvGrpSpPr/>
            <p:nvPr/>
          </p:nvGrpSpPr>
          <p:grpSpPr>
            <a:xfrm>
              <a:off x="3425" y="3065"/>
              <a:ext cx="246" cy="249"/>
              <a:chOff x="3425" y="3065"/>
              <a:chExt cx="246" cy="249"/>
            </a:xfrm>
          </p:grpSpPr>
          <p:sp>
            <p:nvSpPr>
              <p:cNvPr id="83006" name="Rectangle 65"/>
              <p:cNvSpPr/>
              <p:nvPr/>
            </p:nvSpPr>
            <p:spPr>
              <a:xfrm>
                <a:off x="3611" y="3151"/>
                <a:ext cx="60" cy="1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pl-PL" altLang="pl-PL" sz="17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</a:t>
                </a:r>
                <a:endParaRPr lang="pl-PL" altLang="pl-P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007" name="Rectangle 66"/>
              <p:cNvSpPr/>
              <p:nvPr/>
            </p:nvSpPr>
            <p:spPr>
              <a:xfrm>
                <a:off x="3552" y="3065"/>
                <a:ext cx="51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pl-PL" altLang="pl-PL" sz="2300" i="1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</a:t>
                </a:r>
                <a:endParaRPr lang="pl-PL" altLang="pl-PL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008" name="Rectangle 67"/>
              <p:cNvSpPr/>
              <p:nvPr/>
            </p:nvSpPr>
            <p:spPr>
              <a:xfrm>
                <a:off x="3425" y="3065"/>
                <a:ext cx="92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 anchor="t">
                <a:spAutoFit/>
              </a:bodyPr>
              <a:lstStyle/>
              <a:p>
                <a:r>
                  <a:rPr lang="pl-PL" altLang="pl-PL" sz="23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</a:t>
                </a:r>
                <a:endParaRPr lang="pl-PL" altLang="pl-PL" sz="24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3009" name="Rectangle 68"/>
            <p:cNvSpPr/>
            <p:nvPr/>
          </p:nvSpPr>
          <p:spPr>
            <a:xfrm>
              <a:off x="3734" y="3107"/>
              <a:ext cx="36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r>
                <a:rPr lang="pl-PL" altLang="pl-PL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pl-PL" altLang="pl-PL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83010" name="Line 69"/>
            <p:cNvSpPr/>
            <p:nvPr/>
          </p:nvSpPr>
          <p:spPr>
            <a:xfrm flipH="1" flipV="1">
              <a:off x="2374" y="1689"/>
              <a:ext cx="7" cy="1222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3011" name="Line 70"/>
            <p:cNvSpPr/>
            <p:nvPr/>
          </p:nvSpPr>
          <p:spPr>
            <a:xfrm flipH="1" flipV="1">
              <a:off x="3555" y="1730"/>
              <a:ext cx="6" cy="1222"/>
            </a:xfrm>
            <a:prstGeom prst="line">
              <a:avLst/>
            </a:prstGeom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pl-PL" altLang="pl-PL" sz="3200" dirty="0" smtClean="0">
                <a:latin typeface="Arial" panose="020B0604020202020204" pitchFamily="34" charset="0"/>
              </a:rPr>
              <a:t>Rise and </a:t>
            </a:r>
            <a:r>
              <a:rPr lang="pl-PL" altLang="pl-PL" sz="3200" dirty="0" err="1" smtClean="0">
                <a:latin typeface="Arial" panose="020B0604020202020204" pitchFamily="34" charset="0"/>
              </a:rPr>
              <a:t>decline</a:t>
            </a:r>
            <a:r>
              <a:rPr lang="pl-PL" altLang="pl-PL" sz="3200" dirty="0" smtClean="0">
                <a:latin typeface="Arial" panose="020B0604020202020204" pitchFamily="34" charset="0"/>
              </a:rPr>
              <a:t> of </a:t>
            </a:r>
            <a:r>
              <a:rPr lang="pl-PL" altLang="pl-PL" sz="3200" dirty="0" err="1" smtClean="0">
                <a:latin typeface="Arial" panose="020B0604020202020204" pitchFamily="34" charset="0"/>
              </a:rPr>
              <a:t>sound</a:t>
            </a:r>
            <a:r>
              <a:rPr lang="pl-PL" altLang="pl-PL" sz="3200" dirty="0" smtClean="0">
                <a:latin typeface="Arial" panose="020B0604020202020204" pitchFamily="34" charset="0"/>
              </a:rPr>
              <a:t> in a </a:t>
            </a:r>
            <a:r>
              <a:rPr lang="pl-PL" altLang="pl-PL" sz="3200" dirty="0" err="1">
                <a:latin typeface="Arial" panose="020B0604020202020204" pitchFamily="34" charset="0"/>
              </a:rPr>
              <a:t>r</a:t>
            </a:r>
            <a:r>
              <a:rPr lang="pl-PL" altLang="pl-PL" sz="3200" dirty="0" err="1" smtClean="0">
                <a:latin typeface="Arial" panose="020B0604020202020204" pitchFamily="34" charset="0"/>
              </a:rPr>
              <a:t>oom</a:t>
            </a:r>
            <a:endParaRPr lang="pl-PL" altLang="pl-PL" sz="3200" dirty="0">
              <a:latin typeface="Arial" panose="020B0604020202020204" pitchFamily="34" charset="0"/>
            </a:endParaRPr>
          </a:p>
        </p:txBody>
      </p:sp>
      <p:pic>
        <p:nvPicPr>
          <p:cNvPr id="8397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844675"/>
            <a:ext cx="7164387" cy="4745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3195782" y="4139723"/>
            <a:ext cx="757382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100" dirty="0" smtClean="0">
                <a:ln>
                  <a:solidFill>
                    <a:schemeClr val="bg2"/>
                  </a:solidFill>
                </a:ln>
                <a:solidFill>
                  <a:srgbClr val="002060"/>
                </a:solidFill>
              </a:rPr>
              <a:t>Rise</a:t>
            </a:r>
            <a:endParaRPr lang="pl-PL" sz="1100" dirty="0">
              <a:ln>
                <a:solidFill>
                  <a:schemeClr val="bg2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128655" y="4141555"/>
            <a:ext cx="1016000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100" dirty="0" err="1" smtClean="0">
                <a:ln>
                  <a:solidFill>
                    <a:schemeClr val="bg2"/>
                  </a:solidFill>
                </a:ln>
                <a:solidFill>
                  <a:srgbClr val="002060"/>
                </a:solidFill>
              </a:rPr>
              <a:t>Steady</a:t>
            </a:r>
            <a:r>
              <a:rPr lang="pl-PL" sz="1100" dirty="0" smtClean="0">
                <a:ln>
                  <a:solidFill>
                    <a:schemeClr val="bg2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pl-PL" sz="1100" dirty="0" err="1" smtClean="0">
                <a:ln>
                  <a:solidFill>
                    <a:schemeClr val="bg2"/>
                  </a:solidFill>
                </a:ln>
                <a:solidFill>
                  <a:srgbClr val="002060"/>
                </a:solidFill>
              </a:rPr>
              <a:t>state</a:t>
            </a:r>
            <a:endParaRPr lang="pl-PL" sz="1100" dirty="0">
              <a:ln>
                <a:solidFill>
                  <a:schemeClr val="bg2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144655" y="4139723"/>
            <a:ext cx="1173018" cy="2616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100" dirty="0" err="1" smtClean="0">
                <a:ln>
                  <a:solidFill>
                    <a:schemeClr val="bg2"/>
                  </a:solidFill>
                </a:ln>
                <a:solidFill>
                  <a:srgbClr val="002060"/>
                </a:solidFill>
              </a:rPr>
              <a:t>Reverberation</a:t>
            </a:r>
            <a:endParaRPr lang="pl-PL" sz="1100" dirty="0">
              <a:ln>
                <a:solidFill>
                  <a:schemeClr val="bg2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pl-PL" altLang="pl-PL" dirty="0" err="1" smtClean="0">
                <a:latin typeface="Arial" panose="020B0604020202020204" pitchFamily="34" charset="0"/>
              </a:rPr>
              <a:t>Reverberation</a:t>
            </a:r>
            <a:r>
              <a:rPr lang="pl-PL" altLang="pl-PL" dirty="0" smtClean="0">
                <a:latin typeface="Arial" panose="020B0604020202020204" pitchFamily="34" charset="0"/>
              </a:rPr>
              <a:t> Time RT60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44" y="1769798"/>
            <a:ext cx="7316222" cy="5849167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pl-PL" altLang="pl-PL" sz="2400" dirty="0" err="1" smtClean="0">
                <a:latin typeface="Arial" panose="020B0604020202020204" pitchFamily="34" charset="0"/>
              </a:rPr>
              <a:t>Formulas</a:t>
            </a:r>
            <a:r>
              <a:rPr lang="pl-PL" altLang="pl-PL" sz="2400" dirty="0" smtClean="0">
                <a:latin typeface="Arial" panose="020B0604020202020204" pitchFamily="34" charset="0"/>
              </a:rPr>
              <a:t> for RT60 (</a:t>
            </a:r>
            <a:r>
              <a:rPr lang="pl-PL" altLang="pl-PL" sz="2400" dirty="0" err="1" smtClean="0">
                <a:latin typeface="Arial" panose="020B0604020202020204" pitchFamily="34" charset="0"/>
              </a:rPr>
              <a:t>according</a:t>
            </a:r>
            <a:r>
              <a:rPr lang="pl-PL" altLang="pl-PL" sz="2400" dirty="0" smtClean="0">
                <a:latin typeface="Arial" panose="020B0604020202020204" pitchFamily="34" charset="0"/>
              </a:rPr>
              <a:t> to </a:t>
            </a:r>
            <a:r>
              <a:rPr lang="pl-PL" altLang="pl-PL" sz="2400" dirty="0" err="1" smtClean="0">
                <a:latin typeface="Arial" panose="020B0604020202020204" pitchFamily="34" charset="0"/>
              </a:rPr>
              <a:t>statistical</a:t>
            </a:r>
            <a:r>
              <a:rPr lang="pl-PL" altLang="pl-PL" sz="2400" dirty="0" smtClean="0">
                <a:latin typeface="Arial" panose="020B0604020202020204" pitchFamily="34" charset="0"/>
              </a:rPr>
              <a:t> </a:t>
            </a:r>
            <a:r>
              <a:rPr lang="pl-PL" altLang="pl-PL" sz="2400" dirty="0" err="1" smtClean="0">
                <a:latin typeface="Arial" panose="020B0604020202020204" pitchFamily="34" charset="0"/>
              </a:rPr>
              <a:t>theory</a:t>
            </a:r>
            <a:r>
              <a:rPr lang="pl-PL" altLang="pl-PL" sz="2400" dirty="0" smtClean="0">
                <a:latin typeface="Arial" panose="020B0604020202020204" pitchFamily="34" charset="0"/>
              </a:rPr>
              <a:t>)</a:t>
            </a: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86018" name="Rectangle 6"/>
          <p:cNvSpPr/>
          <p:nvPr/>
        </p:nvSpPr>
        <p:spPr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pl-PL" altLang="pl-PL" dirty="0">
              <a:latin typeface="Arial" panose="020B0604020202020204" pitchFamily="34" charset="0"/>
            </a:endParaRPr>
          </a:p>
        </p:txBody>
      </p:sp>
      <p:graphicFrame>
        <p:nvGraphicFramePr>
          <p:cNvPr id="86019" name="Object 5"/>
          <p:cNvGraphicFramePr>
            <a:graphicFrameLocks noChangeAspect="1"/>
          </p:cNvGraphicFramePr>
          <p:nvPr/>
        </p:nvGraphicFramePr>
        <p:xfrm>
          <a:off x="971550" y="2205038"/>
          <a:ext cx="143986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5" r:id="rId3" imgW="825500" imgH="584200" progId="">
                  <p:embed/>
                </p:oleObj>
              </mc:Choice>
              <mc:Fallback>
                <p:oleObj r:id="rId3" imgW="825500" imgH="584200" progId="">
                  <p:embed/>
                  <p:pic>
                    <p:nvPicPr>
                      <p:cNvPr id="0" name="Obraz 31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50" y="2205038"/>
                        <a:ext cx="1439863" cy="1009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0" name="Text Box 7"/>
          <p:cNvSpPr txBox="1"/>
          <p:nvPr/>
        </p:nvSpPr>
        <p:spPr>
          <a:xfrm>
            <a:off x="2663825" y="2500166"/>
            <a:ext cx="2665412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err="1" smtClean="0">
                <a:latin typeface="Arial" panose="020B0604020202020204" pitchFamily="34" charset="0"/>
              </a:rPr>
              <a:t>Formula</a:t>
            </a:r>
            <a:r>
              <a:rPr lang="pl-PL" altLang="pl-PL" dirty="0" smtClean="0">
                <a:latin typeface="Arial" panose="020B0604020202020204" pitchFamily="34" charset="0"/>
              </a:rPr>
              <a:t> of </a:t>
            </a:r>
            <a:r>
              <a:rPr lang="pl-PL" altLang="pl-PL" dirty="0" err="1" smtClean="0">
                <a:latin typeface="Arial" panose="020B0604020202020204" pitchFamily="34" charset="0"/>
              </a:rPr>
              <a:t>Sabine</a:t>
            </a:r>
            <a:r>
              <a:rPr lang="pl-PL" altLang="pl-PL" dirty="0" smtClean="0">
                <a:latin typeface="Arial" panose="020B0604020202020204" pitchFamily="34" charset="0"/>
              </a:rPr>
              <a:t>  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86021" name="Rectangle 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pl-PL" altLang="pl-PL" dirty="0">
              <a:latin typeface="Arial" panose="020B0604020202020204" pitchFamily="34" charset="0"/>
            </a:endParaRPr>
          </a:p>
        </p:txBody>
      </p:sp>
      <p:graphicFrame>
        <p:nvGraphicFramePr>
          <p:cNvPr id="86022" name="Object 8"/>
          <p:cNvGraphicFramePr>
            <a:graphicFrameLocks noChangeAspect="1"/>
          </p:cNvGraphicFramePr>
          <p:nvPr/>
        </p:nvGraphicFramePr>
        <p:xfrm>
          <a:off x="0" y="0"/>
          <a:ext cx="504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6" r:id="rId5" imgW="508000" imgH="177800" progId="">
                  <p:embed/>
                </p:oleObj>
              </mc:Choice>
              <mc:Fallback>
                <p:oleObj r:id="rId5" imgW="508000" imgH="177800" progId="">
                  <p:embed/>
                  <p:pic>
                    <p:nvPicPr>
                      <p:cNvPr id="0" name="Obraz 31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04825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3" name="Rectangle 1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pl-PL" altLang="pl-PL" dirty="0">
              <a:latin typeface="Arial" panose="020B0604020202020204" pitchFamily="34" charset="0"/>
            </a:endParaRPr>
          </a:p>
        </p:txBody>
      </p:sp>
      <p:graphicFrame>
        <p:nvGraphicFramePr>
          <p:cNvPr id="86024" name="Object 10"/>
          <p:cNvGraphicFramePr>
            <a:graphicFrameLocks noChangeAspect="1"/>
          </p:cNvGraphicFramePr>
          <p:nvPr/>
        </p:nvGraphicFramePr>
        <p:xfrm>
          <a:off x="0" y="0"/>
          <a:ext cx="504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7" r:id="rId7" imgW="508000" imgH="177800" progId="">
                  <p:embed/>
                </p:oleObj>
              </mc:Choice>
              <mc:Fallback>
                <p:oleObj r:id="rId7" imgW="508000" imgH="177800" progId="">
                  <p:embed/>
                  <p:pic>
                    <p:nvPicPr>
                      <p:cNvPr id="0" name="Obraz 31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04825" cy="18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5" name="Rectangle 13"/>
          <p:cNvSpPr/>
          <p:nvPr/>
        </p:nvSpPr>
        <p:spPr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pl-PL" altLang="pl-PL" dirty="0">
              <a:latin typeface="Arial" panose="020B0604020202020204" pitchFamily="34" charset="0"/>
            </a:endParaRPr>
          </a:p>
        </p:txBody>
      </p:sp>
      <p:graphicFrame>
        <p:nvGraphicFramePr>
          <p:cNvPr id="86026" name="Object 12"/>
          <p:cNvGraphicFramePr>
            <a:graphicFrameLocks noChangeAspect="1"/>
          </p:cNvGraphicFramePr>
          <p:nvPr/>
        </p:nvGraphicFramePr>
        <p:xfrm>
          <a:off x="4716463" y="2492375"/>
          <a:ext cx="10080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8" r:id="rId9" imgW="508000" imgH="177800" progId="">
                  <p:embed/>
                </p:oleObj>
              </mc:Choice>
              <mc:Fallback>
                <p:oleObj r:id="rId9" imgW="508000" imgH="177800" progId="">
                  <p:embed/>
                  <p:pic>
                    <p:nvPicPr>
                      <p:cNvPr id="0" name="Obraz 31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6463" y="2492375"/>
                        <a:ext cx="1008062" cy="36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7" name="Rectangle 15"/>
          <p:cNvSpPr/>
          <p:nvPr/>
        </p:nvSpPr>
        <p:spPr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86028" name="Rectangle 17"/>
          <p:cNvSpPr/>
          <p:nvPr/>
        </p:nvSpPr>
        <p:spPr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pl-PL" altLang="pl-PL" dirty="0">
              <a:latin typeface="Arial" panose="020B0604020202020204" pitchFamily="34" charset="0"/>
            </a:endParaRPr>
          </a:p>
        </p:txBody>
      </p:sp>
      <p:graphicFrame>
        <p:nvGraphicFramePr>
          <p:cNvPr id="86029" name="Object 16"/>
          <p:cNvGraphicFramePr>
            <a:graphicFrameLocks noChangeAspect="1"/>
          </p:cNvGraphicFramePr>
          <p:nvPr/>
        </p:nvGraphicFramePr>
        <p:xfrm>
          <a:off x="971550" y="3716338"/>
          <a:ext cx="172878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9" r:id="rId10" imgW="1130300" imgH="419100" progId="">
                  <p:embed/>
                </p:oleObj>
              </mc:Choice>
              <mc:Fallback>
                <p:oleObj r:id="rId10" imgW="1130300" imgH="419100" progId="">
                  <p:embed/>
                  <p:pic>
                    <p:nvPicPr>
                      <p:cNvPr id="0" name="Obraz 31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1550" y="3716338"/>
                        <a:ext cx="1728788" cy="639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0" name="Text Box 18"/>
          <p:cNvSpPr txBox="1"/>
          <p:nvPr/>
        </p:nvSpPr>
        <p:spPr>
          <a:xfrm>
            <a:off x="3132138" y="3789363"/>
            <a:ext cx="2668298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err="1" smtClean="0">
                <a:latin typeface="Arial" panose="020B0604020202020204" pitchFamily="34" charset="0"/>
              </a:rPr>
              <a:t>Formula</a:t>
            </a:r>
            <a:r>
              <a:rPr lang="pl-PL" altLang="pl-PL" dirty="0" smtClean="0">
                <a:latin typeface="Arial" panose="020B0604020202020204" pitchFamily="34" charset="0"/>
              </a:rPr>
              <a:t> of </a:t>
            </a:r>
            <a:r>
              <a:rPr lang="pl-PL" altLang="pl-PL" dirty="0" err="1" smtClean="0">
                <a:latin typeface="Arial" panose="020B0604020202020204" pitchFamily="34" charset="0"/>
              </a:rPr>
              <a:t>Eyring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86031" name="Rectangle 20"/>
          <p:cNvSpPr/>
          <p:nvPr/>
        </p:nvSpPr>
        <p:spPr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pl-PL" altLang="pl-PL" dirty="0">
              <a:latin typeface="Arial" panose="020B0604020202020204" pitchFamily="34" charset="0"/>
            </a:endParaRPr>
          </a:p>
        </p:txBody>
      </p:sp>
      <p:graphicFrame>
        <p:nvGraphicFramePr>
          <p:cNvPr id="86032" name="Object 19"/>
          <p:cNvGraphicFramePr>
            <a:graphicFrameLocks noChangeAspect="1"/>
          </p:cNvGraphicFramePr>
          <p:nvPr/>
        </p:nvGraphicFramePr>
        <p:xfrm>
          <a:off x="900113" y="4941888"/>
          <a:ext cx="21590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0" r:id="rId12" imgW="1473200" imgH="419100" progId="">
                  <p:embed/>
                </p:oleObj>
              </mc:Choice>
              <mc:Fallback>
                <p:oleObj r:id="rId12" imgW="1473200" imgH="419100" progId="">
                  <p:embed/>
                  <p:pic>
                    <p:nvPicPr>
                      <p:cNvPr id="0" name="Obraz 311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0113" y="4941888"/>
                        <a:ext cx="2159000" cy="612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3" name="Text Box 21"/>
          <p:cNvSpPr txBox="1"/>
          <p:nvPr/>
        </p:nvSpPr>
        <p:spPr>
          <a:xfrm>
            <a:off x="3348038" y="5157788"/>
            <a:ext cx="5256212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err="1" smtClean="0">
                <a:latin typeface="Arial" panose="020B0604020202020204" pitchFamily="34" charset="0"/>
              </a:rPr>
              <a:t>Formula</a:t>
            </a:r>
            <a:r>
              <a:rPr lang="pl-PL" altLang="pl-PL" dirty="0" smtClean="0">
                <a:latin typeface="Arial" panose="020B0604020202020204" pitchFamily="34" charset="0"/>
              </a:rPr>
              <a:t> of </a:t>
            </a:r>
            <a:r>
              <a:rPr lang="pl-PL" altLang="pl-PL" dirty="0" err="1" smtClean="0">
                <a:latin typeface="Arial" panose="020B0604020202020204" pitchFamily="34" charset="0"/>
              </a:rPr>
              <a:t>Knudsen</a:t>
            </a:r>
            <a:r>
              <a:rPr lang="pl-PL" altLang="pl-PL" dirty="0" smtClean="0">
                <a:latin typeface="Arial" panose="020B0604020202020204" pitchFamily="34" charset="0"/>
              </a:rPr>
              <a:t> (with </a:t>
            </a:r>
            <a:r>
              <a:rPr lang="pl-PL" altLang="pl-PL" dirty="0" err="1" smtClean="0">
                <a:latin typeface="Arial" panose="020B0604020202020204" pitchFamily="34" charset="0"/>
              </a:rPr>
              <a:t>absorption</a:t>
            </a:r>
            <a:r>
              <a:rPr lang="pl-PL" altLang="pl-PL" dirty="0" smtClean="0">
                <a:latin typeface="Arial" panose="020B0604020202020204" pitchFamily="34" charset="0"/>
              </a:rPr>
              <a:t> in the </a:t>
            </a:r>
            <a:r>
              <a:rPr lang="pl-PL" altLang="pl-PL" dirty="0" err="1" smtClean="0">
                <a:latin typeface="Arial" panose="020B0604020202020204" pitchFamily="34" charset="0"/>
              </a:rPr>
              <a:t>air</a:t>
            </a:r>
            <a:r>
              <a:rPr lang="pl-PL" altLang="pl-PL" dirty="0" smtClean="0">
                <a:latin typeface="Arial" panose="020B0604020202020204" pitchFamily="34" charset="0"/>
              </a:rPr>
              <a:t>)</a:t>
            </a:r>
            <a:endParaRPr lang="pl-PL" altLang="pl-P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pl-PL" altLang="pl-PL" sz="3200" dirty="0" err="1" smtClean="0"/>
              <a:t>Absorbtion</a:t>
            </a:r>
            <a:r>
              <a:rPr lang="pl-PL" altLang="pl-PL" sz="3200" dirty="0" smtClean="0"/>
              <a:t> </a:t>
            </a:r>
            <a:r>
              <a:rPr lang="pl-PL" altLang="pl-PL" sz="3200" dirty="0" err="1" smtClean="0"/>
              <a:t>according</a:t>
            </a:r>
            <a:r>
              <a:rPr lang="pl-PL" altLang="pl-PL" sz="3200" dirty="0" smtClean="0"/>
              <a:t> to </a:t>
            </a:r>
            <a:r>
              <a:rPr lang="pl-PL" altLang="pl-PL" sz="3200" dirty="0" err="1" smtClean="0"/>
              <a:t>Eyring</a:t>
            </a:r>
            <a:r>
              <a:rPr lang="pl-PL" altLang="pl-PL" sz="3200" dirty="0" smtClean="0"/>
              <a:t> </a:t>
            </a:r>
            <a:r>
              <a:rPr lang="pl-PL" altLang="pl-PL" sz="3200" dirty="0"/>
              <a:t>i </a:t>
            </a:r>
            <a:r>
              <a:rPr lang="pl-PL" altLang="pl-PL" sz="3200" dirty="0" err="1" smtClean="0"/>
              <a:t>Sabine</a:t>
            </a:r>
            <a:endParaRPr lang="pl-PL" altLang="pl-PL" sz="3200" dirty="0"/>
          </a:p>
        </p:txBody>
      </p:sp>
      <p:graphicFrame>
        <p:nvGraphicFramePr>
          <p:cNvPr id="8704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971550" y="2133600"/>
          <a:ext cx="3816350" cy="323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r:id="rId3" imgW="3133725" imgH="2657475" progId="Mathcad">
                  <p:embed/>
                </p:oleObj>
              </mc:Choice>
              <mc:Fallback>
                <p:oleObj r:id="rId3" imgW="3133725" imgH="2657475" progId="Mathcad">
                  <p:embed/>
                  <p:pic>
                    <p:nvPicPr>
                      <p:cNvPr id="0" name="Obraz 31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50" y="2133600"/>
                        <a:ext cx="3816350" cy="32369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3" name="Text Box 7"/>
          <p:cNvSpPr txBox="1"/>
          <p:nvPr/>
        </p:nvSpPr>
        <p:spPr>
          <a:xfrm>
            <a:off x="4932363" y="2565400"/>
            <a:ext cx="3887787" cy="6463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>
                <a:latin typeface="Arial" panose="020B0604020202020204" pitchFamily="34" charset="0"/>
              </a:rPr>
              <a:t>Ey(</a:t>
            </a:r>
            <a:r>
              <a:rPr lang="pl-PL" altLang="pl-PL" dirty="0">
                <a:latin typeface="Symbol" panose="05050102010706020507" pitchFamily="18" charset="2"/>
              </a:rPr>
              <a:t>a</a:t>
            </a:r>
            <a:r>
              <a:rPr lang="pl-PL" altLang="pl-PL" dirty="0">
                <a:latin typeface="Arial" panose="020B0604020202020204" pitchFamily="34" charset="0"/>
              </a:rPr>
              <a:t>) – </a:t>
            </a:r>
            <a:r>
              <a:rPr lang="pl-PL" altLang="pl-PL" dirty="0" err="1" smtClean="0">
                <a:latin typeface="Arial" panose="020B0604020202020204" pitchFamily="34" charset="0"/>
              </a:rPr>
              <a:t>effective</a:t>
            </a:r>
            <a:r>
              <a:rPr lang="pl-PL" altLang="pl-PL" dirty="0" smtClean="0">
                <a:latin typeface="Arial" panose="020B0604020202020204" pitchFamily="34" charset="0"/>
              </a:rPr>
              <a:t> </a:t>
            </a:r>
            <a:r>
              <a:rPr lang="pl-PL" altLang="pl-PL" dirty="0" err="1" smtClean="0">
                <a:latin typeface="Arial" panose="020B0604020202020204" pitchFamily="34" charset="0"/>
              </a:rPr>
              <a:t>absorption</a:t>
            </a:r>
            <a:r>
              <a:rPr lang="pl-PL" altLang="pl-PL" dirty="0" smtClean="0">
                <a:latin typeface="Arial" panose="020B0604020202020204" pitchFamily="34" charset="0"/>
              </a:rPr>
              <a:t>  </a:t>
            </a:r>
            <a:r>
              <a:rPr lang="pl-PL" altLang="pl-PL" dirty="0" err="1" smtClean="0">
                <a:latin typeface="Arial" panose="020B0604020202020204" pitchFamily="34" charset="0"/>
              </a:rPr>
              <a:t>coefficient</a:t>
            </a:r>
            <a:r>
              <a:rPr lang="pl-PL" altLang="pl-PL" dirty="0" smtClean="0">
                <a:latin typeface="Arial" panose="020B0604020202020204" pitchFamily="34" charset="0"/>
              </a:rPr>
              <a:t> </a:t>
            </a:r>
            <a:r>
              <a:rPr lang="pl-PL" altLang="pl-PL" dirty="0" err="1" smtClean="0">
                <a:latin typeface="Arial" panose="020B0604020202020204" pitchFamily="34" charset="0"/>
              </a:rPr>
              <a:t>according</a:t>
            </a:r>
            <a:r>
              <a:rPr lang="pl-PL" altLang="pl-PL" dirty="0" smtClean="0">
                <a:latin typeface="Arial" panose="020B0604020202020204" pitchFamily="34" charset="0"/>
              </a:rPr>
              <a:t> to </a:t>
            </a:r>
            <a:r>
              <a:rPr lang="pl-PL" altLang="pl-PL" dirty="0" err="1" smtClean="0">
                <a:latin typeface="Arial" panose="020B0604020202020204" pitchFamily="34" charset="0"/>
              </a:rPr>
              <a:t>Eyring</a:t>
            </a:r>
            <a:endParaRPr lang="pl-PL" altLang="pl-P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pl-PL" altLang="pl-PL" dirty="0" err="1" smtClean="0"/>
              <a:t>Recommended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reverberation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time</a:t>
            </a:r>
            <a:endParaRPr lang="pl-PL" altLang="pl-PL" dirty="0"/>
          </a:p>
        </p:txBody>
      </p:sp>
      <p:pic>
        <p:nvPicPr>
          <p:cNvPr id="88066" name="Picture 6" descr="Reverber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2060575"/>
            <a:ext cx="4392612" cy="4095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pl-PL" altLang="pl-PL" dirty="0" smtClean="0"/>
              <a:t>Sound </a:t>
            </a:r>
            <a:r>
              <a:rPr lang="pl-PL" altLang="pl-PL" dirty="0" err="1" smtClean="0"/>
              <a:t>absorbing</a:t>
            </a:r>
            <a:r>
              <a:rPr lang="pl-PL" altLang="pl-PL" dirty="0" smtClean="0"/>
              <a:t> materials</a:t>
            </a:r>
            <a:endParaRPr lang="pl-PL" altLang="pl-PL" dirty="0"/>
          </a:p>
        </p:txBody>
      </p:sp>
      <p:pic>
        <p:nvPicPr>
          <p:cNvPr id="8909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133600"/>
            <a:ext cx="7956550" cy="4497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FFEBD5"/>
      </a:dk2>
      <a:lt2>
        <a:srgbClr val="78120A"/>
      </a:lt2>
      <a:accent1>
        <a:srgbClr val="E32213"/>
      </a:accent1>
      <a:accent2>
        <a:srgbClr val="FFD3A1"/>
      </a:accent2>
      <a:accent3>
        <a:srgbClr val="FFFFFF"/>
      </a:accent3>
      <a:accent4>
        <a:srgbClr val="000000"/>
      </a:accent4>
      <a:accent5>
        <a:srgbClr val="EFABAA"/>
      </a:accent5>
      <a:accent6>
        <a:srgbClr val="E7BF91"/>
      </a:accent6>
      <a:hlink>
        <a:srgbClr val="FFD9AF"/>
      </a:hlink>
      <a:folHlink>
        <a:srgbClr val="FFB25D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szablon1-PL</Template>
  <TotalTime>116</TotalTime>
  <Words>132</Words>
  <Application>Microsoft Office PowerPoint</Application>
  <PresentationFormat>Pokaz na ekranie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1_Projekt domyślny</vt:lpstr>
      <vt:lpstr>Mathcad Document</vt:lpstr>
      <vt:lpstr>Electroacoustics</vt:lpstr>
      <vt:lpstr>Acoustic field in rooms</vt:lpstr>
      <vt:lpstr>Frequency ranges</vt:lpstr>
      <vt:lpstr>Rise and decline of sound in a room</vt:lpstr>
      <vt:lpstr>Reverberation Time RT60</vt:lpstr>
      <vt:lpstr>Formulas for RT60 (according to statistical theory)</vt:lpstr>
      <vt:lpstr>Absorbtion according to Eyring i Sabine</vt:lpstr>
      <vt:lpstr>Recommended reverberation time</vt:lpstr>
      <vt:lpstr>Sound absorbing materials</vt:lpstr>
      <vt:lpstr>Absorption coefficients of porous materials</vt:lpstr>
      <vt:lpstr>Absorption coefficient of Helmholtz resonator</vt:lpstr>
      <vt:lpstr>Room resonances according to wave theory  (Room No. 607 C-5)</vt:lpstr>
      <vt:lpstr>Geometrical theory</vt:lpstr>
      <vt:lpstr>Design of large halls</vt:lpstr>
      <vt:lpstr>Echogram</vt:lpstr>
    </vt:vector>
  </TitlesOfParts>
  <Company>Politechnika Wrocławska I-28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Elektroakustyka</dc:title>
  <dc:creator>Andrzej Dobrucki</dc:creator>
  <cp:lastModifiedBy>ado</cp:lastModifiedBy>
  <cp:revision>162</cp:revision>
  <dcterms:created xsi:type="dcterms:W3CDTF">2009-10-03T09:14:00Z</dcterms:created>
  <dcterms:modified xsi:type="dcterms:W3CDTF">2019-04-03T07:45:42Z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1045-10.2.0.7516</vt:lpwstr>
  </property>
</Properties>
</file>