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</p:sldIdLst>
  <p:sldSz cx="9144000" cy="6858000" type="screen4x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ek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22425"/>
            <a:ext cx="1655763" cy="5235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 descr="logo pw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462"/>
            <a:ext cx="7740650" cy="1647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55763" y="1628775"/>
            <a:ext cx="7524750" cy="5229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73250" y="2130425"/>
            <a:ext cx="7089775" cy="2019300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pl-PL" strike="noStrike" noProof="1"/>
              <a:t>Kliknij, aby edytować styl wzorca tytułu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73250" y="5697538"/>
            <a:ext cx="7089775" cy="900112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rgbClr val="FFD3A1"/>
                </a:solidFill>
              </a:defRPr>
            </a:lvl1pPr>
          </a:lstStyle>
          <a:p>
            <a:pPr fontAlgn="base"/>
            <a:r>
              <a:rPr lang="pl-PL" strike="noStrike" noProof="1"/>
              <a:t>Kliknij, aby edytować styl wzorca podtytułu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931025" y="630238"/>
            <a:ext cx="2105025" cy="6111875"/>
          </a:xfrm>
        </p:spPr>
        <p:txBody>
          <a:bodyPr vert="eaVert"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188" y="630238"/>
            <a:ext cx="6167437" cy="6111875"/>
          </a:xfrm>
        </p:spPr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 hasCustomPrompt="1"/>
          </p:nvPr>
        </p:nvSpPr>
        <p:spPr>
          <a:xfrm>
            <a:off x="4899025" y="1881188"/>
            <a:ext cx="4137025" cy="2354262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 hasCustomPrompt="1"/>
          </p:nvPr>
        </p:nvSpPr>
        <p:spPr>
          <a:xfrm>
            <a:off x="4899025" y="4387850"/>
            <a:ext cx="4137025" cy="2354263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899025" y="1881188"/>
            <a:ext cx="4137025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pw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17462"/>
            <a:ext cx="2339975" cy="49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3238" y="481013"/>
            <a:ext cx="8640763" cy="1292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H="1">
            <a:off x="0" y="1773238"/>
            <a:ext cx="503238" cy="5084763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title"/>
          </p:nvPr>
        </p:nvSpPr>
        <p:spPr>
          <a:xfrm>
            <a:off x="611188" y="630238"/>
            <a:ext cx="8424862" cy="1035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pl-PL" altLang="pl-PL" dirty="0"/>
              <a:t>Kliknij, aby edytować styl wzorca tytułu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body"/>
          </p:nvPr>
        </p:nvSpPr>
        <p:spPr>
          <a:xfrm>
            <a:off x="611188" y="1881188"/>
            <a:ext cx="8424862" cy="48609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pl-PL" altLang="pl-PL" dirty="0"/>
              <a:t>Kliknij, aby edytować style wzorca tekstu</a:t>
            </a:r>
          </a:p>
          <a:p>
            <a:pPr lvl="1" indent="-285750"/>
            <a:r>
              <a:rPr lang="pl-PL" altLang="pl-PL" dirty="0"/>
              <a:t>Drugi poziom</a:t>
            </a:r>
          </a:p>
          <a:p>
            <a:pPr lvl="2" indent="-228600"/>
            <a:r>
              <a:rPr lang="pl-PL" altLang="pl-PL" dirty="0"/>
              <a:t>Trzeci poziom</a:t>
            </a:r>
          </a:p>
          <a:p>
            <a:pPr lvl="3" indent="-228600"/>
            <a:r>
              <a:rPr lang="pl-PL" altLang="pl-PL" dirty="0"/>
              <a:t>Czwarty poziom</a:t>
            </a:r>
          </a:p>
          <a:p>
            <a:pPr lvl="4" indent="-228600"/>
            <a:r>
              <a:rPr lang="pl-PL" altLang="pl-PL" dirty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Bar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>
                <a:latin typeface="+mj-lt"/>
                <a:ea typeface="+mj-ea"/>
                <a:cs typeface="+mj-cs"/>
              </a:rPr>
              <a:t>Electroacoustics</a:t>
            </a:r>
          </a:p>
        </p:txBody>
      </p:sp>
      <p:sp>
        <p:nvSpPr>
          <p:cNvPr id="3074" name="Rectangle 3"/>
          <p:cNvSpPr>
            <a:spLocks noGrp="1"/>
          </p:cNvSpPr>
          <p:nvPr>
            <p:ph type="subTitle" sz="quarter" idx="1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lang="pl-PL" altLang="pl-PL" dirty="0">
                <a:solidFill>
                  <a:srgbClr val="FFD3A1"/>
                </a:solidFill>
                <a:latin typeface="+mn-lt"/>
                <a:ea typeface="+mn-ea"/>
                <a:cs typeface="+mn-cs"/>
              </a:rPr>
              <a:t>Kierunek „Elektronika”, rok II</a:t>
            </a:r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Izodynamic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transducer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45410" name="Picture 5" descr="izodynamiczn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638" y="2028825"/>
            <a:ext cx="4465637" cy="457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2459037" y="2025437"/>
            <a:ext cx="89592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Membrane</a:t>
            </a:r>
            <a:endParaRPr lang="pl-PL" sz="1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560637" y="4587298"/>
            <a:ext cx="87528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Faceplate</a:t>
            </a:r>
            <a:r>
              <a:rPr lang="pl-PL" sz="1000" dirty="0" smtClean="0"/>
              <a:t> with </a:t>
            </a:r>
            <a:r>
              <a:rPr lang="pl-PL" sz="1000" dirty="0" err="1" smtClean="0"/>
              <a:t>holes</a:t>
            </a:r>
            <a:endParaRPr lang="pl-PL" sz="1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275676" y="2040887"/>
            <a:ext cx="84556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Terminals</a:t>
            </a:r>
            <a:endParaRPr lang="pl-PL" sz="1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69458" y="2539239"/>
            <a:ext cx="85681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Conductive</a:t>
            </a:r>
            <a:r>
              <a:rPr lang="pl-PL" sz="1000" dirty="0" smtClean="0"/>
              <a:t> </a:t>
            </a:r>
            <a:r>
              <a:rPr lang="pl-PL" sz="1000" dirty="0" err="1" smtClean="0"/>
              <a:t>path</a:t>
            </a:r>
            <a:endParaRPr lang="pl-PL" sz="1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169458" y="4478876"/>
            <a:ext cx="85681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Membrane</a:t>
            </a:r>
            <a:r>
              <a:rPr lang="pl-PL" sz="1000" dirty="0" smtClean="0"/>
              <a:t> </a:t>
            </a:r>
            <a:r>
              <a:rPr lang="pl-PL" sz="1000" dirty="0" err="1" smtClean="0"/>
              <a:t>mounting</a:t>
            </a:r>
            <a:endParaRPr lang="pl-PL" sz="1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169458" y="6416159"/>
            <a:ext cx="85681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Magnets</a:t>
            </a:r>
            <a:endParaRPr lang="pl-PL" sz="1000" dirty="0"/>
          </a:p>
        </p:txBody>
      </p:sp>
    </p:spTree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algn="ctr"/>
            <a:r>
              <a:rPr lang="pl-PL" altLang="pl-PL" dirty="0" err="1" smtClean="0">
                <a:latin typeface="Arial" panose="020B0604020202020204" pitchFamily="34" charset="0"/>
              </a:rPr>
              <a:t>Electromagnetic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transducer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br>
              <a:rPr lang="pl-PL" altLang="pl-PL" dirty="0" smtClean="0">
                <a:latin typeface="Arial" panose="020B0604020202020204" pitchFamily="34" charset="0"/>
              </a:rPr>
            </a:br>
            <a:r>
              <a:rPr lang="pl-PL" altLang="pl-PL" dirty="0" smtClean="0">
                <a:latin typeface="Arial" panose="020B0604020202020204" pitchFamily="34" charset="0"/>
              </a:rPr>
              <a:t>(with </a:t>
            </a:r>
            <a:r>
              <a:rPr lang="pl-PL" altLang="pl-PL" dirty="0" err="1" smtClean="0">
                <a:latin typeface="Arial" panose="020B0604020202020204" pitchFamily="34" charset="0"/>
              </a:rPr>
              <a:t>moving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armature</a:t>
            </a:r>
            <a:r>
              <a:rPr lang="pl-PL" altLang="pl-PL" dirty="0" smtClean="0">
                <a:latin typeface="Arial" panose="020B0604020202020204" pitchFamily="34" charset="0"/>
              </a:rPr>
              <a:t>)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46434" name="Picture 5" descr="Przetwornik_el_ma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75" y="2060575"/>
            <a:ext cx="5913438" cy="3962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Equivalent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electrical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circuit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47458" name="Picture 5" descr="Sch_zast_el_ma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2636838"/>
            <a:ext cx="6992937" cy="2343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800" dirty="0" err="1" smtClean="0">
                <a:latin typeface="Arial" panose="020B0604020202020204" pitchFamily="34" charset="0"/>
              </a:rPr>
              <a:t>Balanced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electromagnetic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transducer</a:t>
            </a:r>
            <a:endParaRPr lang="pl-PL" altLang="pl-PL" sz="2800" dirty="0">
              <a:latin typeface="Arial" panose="020B0604020202020204" pitchFamily="34" charset="0"/>
            </a:endParaRPr>
          </a:p>
        </p:txBody>
      </p:sp>
      <p:pic>
        <p:nvPicPr>
          <p:cNvPr id="148482" name="Picture 5" descr="El_magn_zrownowazon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175" y="2276475"/>
            <a:ext cx="5984875" cy="31194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Electrostatic</a:t>
            </a:r>
            <a:r>
              <a:rPr lang="pl-PL" altLang="pl-PL" dirty="0" smtClean="0">
                <a:latin typeface="Arial" panose="020B0604020202020204" pitchFamily="34" charset="0"/>
              </a:rPr>
              <a:t> (</a:t>
            </a:r>
            <a:r>
              <a:rPr lang="pl-PL" altLang="pl-PL" dirty="0" err="1" smtClean="0">
                <a:latin typeface="Arial" panose="020B0604020202020204" pitchFamily="34" charset="0"/>
              </a:rPr>
              <a:t>condenser</a:t>
            </a:r>
            <a:r>
              <a:rPr lang="pl-PL" altLang="pl-PL" dirty="0" smtClean="0">
                <a:latin typeface="Arial" panose="020B0604020202020204" pitchFamily="34" charset="0"/>
              </a:rPr>
              <a:t>) </a:t>
            </a:r>
            <a:r>
              <a:rPr lang="pl-PL" altLang="pl-PL" dirty="0" err="1" smtClean="0">
                <a:latin typeface="Arial" panose="020B0604020202020204" pitchFamily="34" charset="0"/>
              </a:rPr>
              <a:t>transducer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49506" name="Picture 5" descr="Elsta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2492375"/>
            <a:ext cx="5768975" cy="3162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Equivalet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electrical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circuit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50530" name="Picture 5" descr="Sch_zast_elsta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2205038"/>
            <a:ext cx="6345238" cy="3286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Electrect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transducer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51554" name="Picture 5" descr="Elektr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2997200"/>
            <a:ext cx="6480175" cy="1973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5135418" y="3291333"/>
            <a:ext cx="1597891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Metallic</a:t>
            </a:r>
            <a:r>
              <a:rPr lang="pl-PL" sz="1200" dirty="0" smtClean="0"/>
              <a:t> </a:t>
            </a:r>
            <a:r>
              <a:rPr lang="pl-PL" sz="1200" dirty="0" err="1" smtClean="0"/>
              <a:t>membrane</a:t>
            </a:r>
            <a:endParaRPr lang="pl-PL" sz="1200" dirty="0" smtClean="0"/>
          </a:p>
          <a:p>
            <a:endParaRPr lang="pl-PL" sz="1200" dirty="0"/>
          </a:p>
          <a:p>
            <a:r>
              <a:rPr lang="pl-PL" sz="1200" dirty="0" err="1" smtClean="0"/>
              <a:t>Electret</a:t>
            </a:r>
            <a:endParaRPr lang="pl-PL" sz="1200" dirty="0" smtClean="0"/>
          </a:p>
          <a:p>
            <a:r>
              <a:rPr lang="pl-PL" sz="1200" dirty="0" err="1" smtClean="0"/>
              <a:t>Air</a:t>
            </a:r>
            <a:r>
              <a:rPr lang="pl-PL" sz="1200" dirty="0" smtClean="0"/>
              <a:t> gap</a:t>
            </a:r>
          </a:p>
          <a:p>
            <a:endParaRPr lang="pl-PL" sz="1200" dirty="0"/>
          </a:p>
          <a:p>
            <a:r>
              <a:rPr lang="pl-PL" sz="1200" dirty="0" err="1" smtClean="0"/>
              <a:t>Fixed</a:t>
            </a:r>
            <a:r>
              <a:rPr lang="pl-PL" sz="1200" dirty="0" smtClean="0"/>
              <a:t> </a:t>
            </a:r>
            <a:r>
              <a:rPr lang="pl-PL" sz="1200" dirty="0" err="1" smtClean="0"/>
              <a:t>electrode</a:t>
            </a:r>
            <a:endParaRPr lang="pl-PL" sz="1200" dirty="0" smtClean="0"/>
          </a:p>
          <a:p>
            <a:endParaRPr lang="pl-PL" sz="1200" dirty="0"/>
          </a:p>
        </p:txBody>
      </p:sp>
    </p:spTree>
  </p:cSld>
  <p:clrMapOvr>
    <a:masterClrMapping/>
  </p:clrMapOvr>
  <p:transition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800" dirty="0" err="1" smtClean="0">
                <a:latin typeface="Arial" panose="020B0604020202020204" pitchFamily="34" charset="0"/>
              </a:rPr>
              <a:t>Balanced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electrostatic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transducer</a:t>
            </a:r>
            <a:endParaRPr lang="pl-PL" altLang="pl-PL" sz="2800" dirty="0">
              <a:latin typeface="Arial" panose="020B0604020202020204" pitchFamily="34" charset="0"/>
            </a:endParaRPr>
          </a:p>
        </p:txBody>
      </p:sp>
      <p:pic>
        <p:nvPicPr>
          <p:cNvPr id="152578" name="Picture 5" descr="Elstat_zrownowazon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788" y="1874838"/>
            <a:ext cx="4067175" cy="4824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Piezoelectric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crystals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53602" name="Picture 5" descr="Zysz3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538" y="2446337"/>
            <a:ext cx="2916238" cy="3095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03" name="Picture 6" descr="KN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175" y="2924175"/>
            <a:ext cx="4681538" cy="213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04" name="Text Box 7"/>
          <p:cNvSpPr txBox="1"/>
          <p:nvPr/>
        </p:nvSpPr>
        <p:spPr>
          <a:xfrm>
            <a:off x="5065713" y="5780088"/>
            <a:ext cx="298767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KNT </a:t>
            </a:r>
            <a:r>
              <a:rPr lang="pl-PL" altLang="pl-PL" dirty="0" smtClean="0">
                <a:latin typeface="Arial" panose="020B0604020202020204" pitchFamily="34" charset="0"/>
              </a:rPr>
              <a:t>(</a:t>
            </a:r>
            <a:r>
              <a:rPr lang="pl-PL" altLang="pl-PL" dirty="0" err="1" smtClean="0">
                <a:latin typeface="Arial" panose="020B0604020202020204" pitchFamily="34" charset="0"/>
              </a:rPr>
              <a:t>Seignette</a:t>
            </a:r>
            <a:r>
              <a:rPr lang="pl-PL" altLang="pl-PL" dirty="0" smtClean="0">
                <a:latin typeface="Arial" panose="020B0604020202020204" pitchFamily="34" charset="0"/>
              </a:rPr>
              <a:t> salt)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53605" name="Text Box 8"/>
          <p:cNvSpPr txBox="1"/>
          <p:nvPr/>
        </p:nvSpPr>
        <p:spPr>
          <a:xfrm>
            <a:off x="1149350" y="5815013"/>
            <a:ext cx="1417638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 err="1" smtClean="0">
                <a:latin typeface="Arial" panose="020B0604020202020204" pitchFamily="34" charset="0"/>
              </a:rPr>
              <a:t>Quartz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30918" y="2446337"/>
            <a:ext cx="107213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Optical </a:t>
            </a:r>
            <a:r>
              <a:rPr lang="pl-PL" sz="1000" dirty="0" err="1" smtClean="0"/>
              <a:t>axis</a:t>
            </a:r>
            <a:r>
              <a:rPr lang="pl-PL" sz="1000" dirty="0" smtClean="0"/>
              <a:t> Z</a:t>
            </a:r>
            <a:endParaRPr lang="pl-PL" sz="1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74109" y="3317919"/>
            <a:ext cx="143127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Mechanical</a:t>
            </a:r>
            <a:r>
              <a:rPr lang="pl-PL" sz="1000" dirty="0" smtClean="0"/>
              <a:t> </a:t>
            </a:r>
            <a:r>
              <a:rPr lang="pl-PL" sz="1000" dirty="0" err="1" smtClean="0"/>
              <a:t>axis</a:t>
            </a:r>
            <a:r>
              <a:rPr lang="pl-PL" sz="1000" dirty="0" smtClean="0"/>
              <a:t> Y</a:t>
            </a:r>
          </a:p>
          <a:p>
            <a:endParaRPr lang="pl-PL" sz="1000" dirty="0" smtClean="0"/>
          </a:p>
          <a:p>
            <a:endParaRPr lang="pl-PL" sz="1000" dirty="0"/>
          </a:p>
          <a:p>
            <a:r>
              <a:rPr lang="pl-PL" sz="1000" dirty="0" err="1" smtClean="0"/>
              <a:t>Electrical</a:t>
            </a:r>
            <a:r>
              <a:rPr lang="pl-PL" sz="1000" dirty="0" smtClean="0"/>
              <a:t> </a:t>
            </a:r>
            <a:r>
              <a:rPr lang="pl-PL" sz="1000" dirty="0" err="1" smtClean="0"/>
              <a:t>axis</a:t>
            </a:r>
            <a:r>
              <a:rPr lang="pl-PL" sz="1000" dirty="0" smtClean="0"/>
              <a:t> X</a:t>
            </a:r>
            <a:endParaRPr lang="pl-PL" sz="1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248727" y="4941014"/>
            <a:ext cx="129309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Plate</a:t>
            </a:r>
            <a:r>
              <a:rPr lang="pl-PL" sz="1000" dirty="0" smtClean="0"/>
              <a:t> with X-</a:t>
            </a:r>
            <a:r>
              <a:rPr lang="pl-PL" sz="1000" dirty="0" err="1" smtClean="0"/>
              <a:t>cutting</a:t>
            </a:r>
            <a:endParaRPr lang="pl-PL" sz="1000" dirty="0"/>
          </a:p>
        </p:txBody>
      </p:sp>
    </p:spTree>
  </p:cSld>
  <p:clrMapOvr>
    <a:masterClrMapping/>
  </p:clrMapOvr>
  <p:transition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Vibration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types</a:t>
            </a:r>
            <a:r>
              <a:rPr lang="pl-PL" altLang="pl-PL" dirty="0" smtClean="0">
                <a:latin typeface="Arial" panose="020B0604020202020204" pitchFamily="34" charset="0"/>
              </a:rPr>
              <a:t> of </a:t>
            </a:r>
            <a:r>
              <a:rPr lang="pl-PL" altLang="pl-PL" dirty="0" err="1" smtClean="0">
                <a:latin typeface="Arial" panose="020B0604020202020204" pitchFamily="34" charset="0"/>
              </a:rPr>
              <a:t>piezoelectric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plates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54626" name="Picture 5" descr="Drgania_piez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325" y="1998663"/>
            <a:ext cx="4543425" cy="4421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5698837" y="2318327"/>
            <a:ext cx="28817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Compressional</a:t>
            </a:r>
            <a:r>
              <a:rPr lang="pl-PL" sz="1200" dirty="0" smtClean="0"/>
              <a:t> – </a:t>
            </a:r>
            <a:r>
              <a:rPr lang="pl-PL" sz="1200" dirty="0" err="1" smtClean="0"/>
              <a:t>longitudinal</a:t>
            </a:r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1200" dirty="0" err="1" smtClean="0"/>
              <a:t>Compressional</a:t>
            </a:r>
            <a:r>
              <a:rPr lang="pl-PL" sz="1200" dirty="0" smtClean="0"/>
              <a:t> – </a:t>
            </a:r>
            <a:r>
              <a:rPr lang="pl-PL" sz="1200" dirty="0" err="1" smtClean="0"/>
              <a:t>thickness</a:t>
            </a:r>
            <a:r>
              <a:rPr lang="pl-PL" sz="1200" dirty="0" smtClean="0"/>
              <a:t> </a:t>
            </a:r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r>
              <a:rPr lang="pl-PL" sz="1200" dirty="0" err="1" smtClean="0"/>
              <a:t>Shear</a:t>
            </a:r>
            <a:r>
              <a:rPr lang="pl-PL" sz="1200" dirty="0" smtClean="0"/>
              <a:t> – </a:t>
            </a:r>
            <a:r>
              <a:rPr lang="pl-PL" sz="1200" dirty="0" err="1" smtClean="0"/>
              <a:t>longitudinal</a:t>
            </a:r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r>
              <a:rPr lang="pl-PL" sz="1200" dirty="0" err="1" smtClean="0"/>
              <a:t>Shear</a:t>
            </a:r>
            <a:r>
              <a:rPr lang="pl-PL" sz="1200" dirty="0" smtClean="0"/>
              <a:t> - </a:t>
            </a:r>
            <a:r>
              <a:rPr lang="pl-PL" sz="1200" dirty="0" err="1" smtClean="0"/>
              <a:t>thickness</a:t>
            </a:r>
            <a:endParaRPr lang="pl-PL" sz="1200" dirty="0"/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smtClean="0"/>
              <a:t>Electro-</a:t>
            </a:r>
            <a:r>
              <a:rPr lang="pl-PL" altLang="pl-PL" dirty="0" err="1" smtClean="0"/>
              <a:t>mechanical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transducers</a:t>
            </a:r>
            <a:endParaRPr lang="pl-PL" altLang="pl-PL" dirty="0"/>
          </a:p>
        </p:txBody>
      </p:sp>
      <p:sp>
        <p:nvSpPr>
          <p:cNvPr id="137218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r>
              <a:rPr lang="pl-PL" altLang="pl-PL" dirty="0" err="1" smtClean="0"/>
              <a:t>Reversible</a:t>
            </a:r>
            <a:endParaRPr lang="pl-PL" altLang="pl-PL" dirty="0"/>
          </a:p>
          <a:p>
            <a:r>
              <a:rPr lang="pl-PL" altLang="pl-PL" dirty="0" err="1" smtClean="0"/>
              <a:t>Irreversible</a:t>
            </a:r>
            <a:endParaRPr lang="pl-PL" altLang="pl-PL" dirty="0"/>
          </a:p>
        </p:txBody>
      </p:sp>
    </p:spTree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Equivalent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electrical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circuit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55650" name="Picture 5" descr="Sch_zast_piez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838" y="2636838"/>
            <a:ext cx="7505700" cy="2743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Piezoelectric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bimorphs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56674" name="Picture 5" descr="Bimorf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713" y="2924175"/>
            <a:ext cx="6337300" cy="1417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2396981" y="4415104"/>
            <a:ext cx="507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Bending</a:t>
            </a:r>
            <a:r>
              <a:rPr lang="pl-PL" dirty="0" smtClean="0"/>
              <a:t>			</a:t>
            </a:r>
            <a:r>
              <a:rPr lang="pl-PL" dirty="0" err="1" smtClean="0"/>
              <a:t>Torsional</a:t>
            </a:r>
            <a:endParaRPr lang="pl-PL" dirty="0"/>
          </a:p>
        </p:txBody>
      </p:sp>
    </p:spTree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Piezoresistive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transducer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57698" name="Picture 5" descr="Piezorezys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63" y="2492375"/>
            <a:ext cx="7505700" cy="205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7699" name="Picture 6" descr="Piezorezyst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513" y="1878013"/>
            <a:ext cx="4195762" cy="3825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7675418" y="3223491"/>
            <a:ext cx="12558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Housing</a:t>
            </a:r>
            <a:endParaRPr lang="pl-PL" sz="1000" dirty="0" smtClean="0"/>
          </a:p>
          <a:p>
            <a:r>
              <a:rPr lang="pl-PL" sz="1000" dirty="0" err="1" smtClean="0"/>
              <a:t>Membrane</a:t>
            </a:r>
            <a:endParaRPr lang="pl-PL" sz="1000" dirty="0" smtClean="0"/>
          </a:p>
          <a:p>
            <a:r>
              <a:rPr lang="pl-PL" sz="1000" dirty="0" err="1" smtClean="0"/>
              <a:t>Beam</a:t>
            </a:r>
            <a:endParaRPr lang="pl-PL" sz="1000" dirty="0" smtClean="0"/>
          </a:p>
          <a:p>
            <a:r>
              <a:rPr lang="pl-PL" sz="1000" dirty="0" err="1" smtClean="0"/>
              <a:t>Piezoresistor</a:t>
            </a:r>
            <a:endParaRPr lang="pl-PL" sz="1000" dirty="0"/>
          </a:p>
        </p:txBody>
      </p:sp>
    </p:spTree>
  </p:cSld>
  <p:clrMapOvr>
    <a:masterClrMapping/>
  </p:clrMapOvr>
  <p:transition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800" dirty="0" err="1" smtClean="0">
                <a:latin typeface="Arial" panose="020B0604020202020204" pitchFamily="34" charset="0"/>
              </a:rPr>
              <a:t>Wheatstone’s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bridge</a:t>
            </a:r>
            <a:r>
              <a:rPr lang="pl-PL" altLang="pl-PL" sz="2800" dirty="0" smtClean="0">
                <a:latin typeface="Arial" panose="020B0604020202020204" pitchFamily="34" charset="0"/>
              </a:rPr>
              <a:t> with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piezoresistors</a:t>
            </a:r>
            <a:endParaRPr lang="pl-PL" altLang="pl-PL" sz="2800" dirty="0">
              <a:latin typeface="Arial" panose="020B0604020202020204" pitchFamily="34" charset="0"/>
            </a:endParaRPr>
          </a:p>
        </p:txBody>
      </p:sp>
      <p:grpSp>
        <p:nvGrpSpPr>
          <p:cNvPr id="158722" name="Group 7"/>
          <p:cNvGrpSpPr/>
          <p:nvPr/>
        </p:nvGrpSpPr>
        <p:grpSpPr>
          <a:xfrm>
            <a:off x="550863" y="1927225"/>
            <a:ext cx="8593137" cy="3625850"/>
            <a:chOff x="347" y="1222"/>
            <a:chExt cx="5413" cy="2284"/>
          </a:xfrm>
        </p:grpSpPr>
        <p:pic>
          <p:nvPicPr>
            <p:cNvPr id="158723" name="Picture 6" descr="Piezorezyst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7" y="1691"/>
              <a:ext cx="4846" cy="179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8724" name="Picture 5" descr="Wheatston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6" y="1222"/>
              <a:ext cx="2884" cy="2284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Coal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transducer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59746" name="Picture 5" descr="Weglow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150" y="2205038"/>
            <a:ext cx="6489700" cy="3756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1690255" y="3352800"/>
            <a:ext cx="99752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Membrane</a:t>
            </a:r>
            <a:endParaRPr lang="pl-PL" sz="1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690255" y="3827592"/>
            <a:ext cx="171796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    </a:t>
            </a:r>
            <a:r>
              <a:rPr lang="pl-PL" sz="1000" dirty="0" err="1" smtClean="0"/>
              <a:t>Semispherical</a:t>
            </a:r>
            <a:r>
              <a:rPr lang="pl-PL" sz="1000" dirty="0" smtClean="0"/>
              <a:t> </a:t>
            </a:r>
            <a:r>
              <a:rPr lang="pl-PL" sz="1000" dirty="0" err="1" smtClean="0"/>
              <a:t>electrode</a:t>
            </a:r>
            <a:endParaRPr lang="pl-PL" sz="1000" dirty="0" smtClean="0"/>
          </a:p>
          <a:p>
            <a:endParaRPr lang="pl-PL" sz="1000" dirty="0" smtClean="0"/>
          </a:p>
          <a:p>
            <a:r>
              <a:rPr lang="pl-PL" sz="1000" dirty="0" smtClean="0"/>
              <a:t>       </a:t>
            </a:r>
            <a:r>
              <a:rPr lang="pl-PL" sz="1000" dirty="0" err="1" smtClean="0"/>
              <a:t>Coal</a:t>
            </a:r>
            <a:r>
              <a:rPr lang="pl-PL" sz="1000" dirty="0" smtClean="0"/>
              <a:t> </a:t>
            </a:r>
            <a:r>
              <a:rPr lang="pl-PL" sz="1000" dirty="0" err="1" smtClean="0"/>
              <a:t>pulver</a:t>
            </a:r>
            <a:r>
              <a:rPr lang="pl-PL" sz="1000" dirty="0" smtClean="0"/>
              <a:t> </a:t>
            </a:r>
            <a:r>
              <a:rPr lang="pl-PL" sz="1000" dirty="0" err="1" smtClean="0"/>
              <a:t>chamber</a:t>
            </a:r>
            <a:endParaRPr lang="pl-PL" sz="1000" dirty="0" smtClean="0"/>
          </a:p>
          <a:p>
            <a:endParaRPr lang="pl-PL" sz="1000" dirty="0" smtClean="0"/>
          </a:p>
          <a:p>
            <a:endParaRPr lang="pl-PL" sz="1000" dirty="0"/>
          </a:p>
          <a:p>
            <a:r>
              <a:rPr lang="pl-PL" sz="1000" dirty="0" smtClean="0"/>
              <a:t>                 </a:t>
            </a:r>
            <a:r>
              <a:rPr lang="pl-PL" sz="1000" dirty="0" err="1" smtClean="0"/>
              <a:t>Fixed</a:t>
            </a:r>
            <a:r>
              <a:rPr lang="pl-PL" sz="1000" dirty="0" smtClean="0"/>
              <a:t> </a:t>
            </a:r>
            <a:r>
              <a:rPr lang="pl-PL" sz="1000" dirty="0" err="1" smtClean="0"/>
              <a:t>electrode</a:t>
            </a:r>
            <a:endParaRPr lang="pl-PL" sz="1000" dirty="0"/>
          </a:p>
        </p:txBody>
      </p:sp>
    </p:spTree>
  </p:cSld>
  <p:clrMapOvr>
    <a:masterClrMapping/>
  </p:clrMapOvr>
  <p:transition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mtClean="0">
                <a:latin typeface="Arial" panose="020B0604020202020204" pitchFamily="34" charset="0"/>
              </a:rPr>
              <a:t>The end</a:t>
            </a:r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Reversible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transducers</a:t>
            </a:r>
            <a:endParaRPr lang="pl-PL" altLang="pl-PL" dirty="0"/>
          </a:p>
        </p:txBody>
      </p:sp>
      <p:sp>
        <p:nvSpPr>
          <p:cNvPr id="138242" name="Rectangle 5"/>
          <p:cNvSpPr/>
          <p:nvPr/>
        </p:nvSpPr>
        <p:spPr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38243" name="Text Box 6"/>
          <p:cNvSpPr txBox="1"/>
          <p:nvPr/>
        </p:nvSpPr>
        <p:spPr>
          <a:xfrm>
            <a:off x="1057275" y="2141538"/>
            <a:ext cx="33115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Char char="•"/>
            </a:pPr>
            <a:r>
              <a:rPr lang="pl-PL" altLang="pl-PL" dirty="0">
                <a:latin typeface="Arial" panose="020B0604020202020204" pitchFamily="34" charset="0"/>
              </a:rPr>
              <a:t> I </a:t>
            </a:r>
            <a:r>
              <a:rPr lang="pl-PL" altLang="pl-PL" dirty="0" err="1" smtClean="0">
                <a:latin typeface="Arial" panose="020B0604020202020204" pitchFamily="34" charset="0"/>
              </a:rPr>
              <a:t>type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38244" name="Text Box 7"/>
          <p:cNvSpPr txBox="1"/>
          <p:nvPr/>
        </p:nvSpPr>
        <p:spPr>
          <a:xfrm>
            <a:off x="971550" y="3860800"/>
            <a:ext cx="33115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Char char="•"/>
            </a:pPr>
            <a:r>
              <a:rPr lang="pl-PL" altLang="pl-PL" dirty="0">
                <a:latin typeface="Arial" panose="020B0604020202020204" pitchFamily="34" charset="0"/>
              </a:rPr>
              <a:t> II </a:t>
            </a:r>
            <a:r>
              <a:rPr lang="pl-PL" altLang="pl-PL" dirty="0" err="1" smtClean="0">
                <a:latin typeface="Arial" panose="020B0604020202020204" pitchFamily="34" charset="0"/>
              </a:rPr>
              <a:t>type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38245" name="Rectangle 9"/>
          <p:cNvSpPr/>
          <p:nvPr/>
        </p:nvSpPr>
        <p:spPr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38246" name="Object 8"/>
          <p:cNvGraphicFramePr>
            <a:graphicFrameLocks noChangeAspect="1"/>
          </p:cNvGraphicFramePr>
          <p:nvPr/>
        </p:nvGraphicFramePr>
        <p:xfrm>
          <a:off x="1187450" y="2708275"/>
          <a:ext cx="1944688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5" r:id="rId3" imgW="1205865" imgH="635000" progId="">
                  <p:embed/>
                </p:oleObj>
              </mc:Choice>
              <mc:Fallback>
                <p:oleObj r:id="rId3" imgW="1205865" imgH="635000" progId="">
                  <p:embed/>
                  <p:pic>
                    <p:nvPicPr>
                      <p:cNvPr id="0" name="Obraz 31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450" y="2708275"/>
                        <a:ext cx="1944688" cy="1027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7" name="Rectangle 11"/>
          <p:cNvSpPr/>
          <p:nvPr/>
        </p:nvSpPr>
        <p:spPr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38248" name="Object 10"/>
          <p:cNvGraphicFramePr>
            <a:graphicFrameLocks noChangeAspect="1"/>
          </p:cNvGraphicFramePr>
          <p:nvPr/>
        </p:nvGraphicFramePr>
        <p:xfrm>
          <a:off x="1042988" y="4581525"/>
          <a:ext cx="208915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6" r:id="rId5" imgW="1244600" imgH="635000" progId="">
                  <p:embed/>
                </p:oleObj>
              </mc:Choice>
              <mc:Fallback>
                <p:oleObj r:id="rId5" imgW="1244600" imgH="635000" progId="">
                  <p:embed/>
                  <p:pic>
                    <p:nvPicPr>
                      <p:cNvPr id="0" name="Obraz 312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2988" y="4581525"/>
                        <a:ext cx="2089150" cy="10683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8249" name="Picture 12" descr="Zyro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5738" y="2708275"/>
            <a:ext cx="11049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250" name="Picture 13" descr="Trafo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5738" y="4292600"/>
            <a:ext cx="1000125" cy="1228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8251" name="Line 14"/>
          <p:cNvSpPr/>
          <p:nvPr/>
        </p:nvSpPr>
        <p:spPr>
          <a:xfrm flipV="1">
            <a:off x="4140200" y="2852738"/>
            <a:ext cx="0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8252" name="Line 15"/>
          <p:cNvSpPr/>
          <p:nvPr/>
        </p:nvSpPr>
        <p:spPr>
          <a:xfrm flipV="1">
            <a:off x="4140200" y="4508500"/>
            <a:ext cx="0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8253" name="Line 16"/>
          <p:cNvSpPr/>
          <p:nvPr/>
        </p:nvSpPr>
        <p:spPr>
          <a:xfrm flipV="1">
            <a:off x="4859338" y="2852738"/>
            <a:ext cx="0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8254" name="Line 17"/>
          <p:cNvSpPr/>
          <p:nvPr/>
        </p:nvSpPr>
        <p:spPr>
          <a:xfrm flipV="1">
            <a:off x="4859338" y="4508500"/>
            <a:ext cx="0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8255" name="Line 18"/>
          <p:cNvSpPr/>
          <p:nvPr/>
        </p:nvSpPr>
        <p:spPr>
          <a:xfrm>
            <a:off x="4067175" y="2781300"/>
            <a:ext cx="2174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8256" name="Line 19"/>
          <p:cNvSpPr/>
          <p:nvPr/>
        </p:nvSpPr>
        <p:spPr>
          <a:xfrm>
            <a:off x="4683125" y="2794000"/>
            <a:ext cx="2174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8257" name="Line 20"/>
          <p:cNvSpPr/>
          <p:nvPr/>
        </p:nvSpPr>
        <p:spPr>
          <a:xfrm>
            <a:off x="4683125" y="4462463"/>
            <a:ext cx="2174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8258" name="Line 21"/>
          <p:cNvSpPr/>
          <p:nvPr/>
        </p:nvSpPr>
        <p:spPr>
          <a:xfrm>
            <a:off x="4129088" y="4462463"/>
            <a:ext cx="217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8259" name="Text Box 22"/>
          <p:cNvSpPr txBox="1"/>
          <p:nvPr/>
        </p:nvSpPr>
        <p:spPr>
          <a:xfrm>
            <a:off x="3798888" y="3165475"/>
            <a:ext cx="40957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8260" name="Text Box 23"/>
          <p:cNvSpPr txBox="1"/>
          <p:nvPr/>
        </p:nvSpPr>
        <p:spPr>
          <a:xfrm>
            <a:off x="3752850" y="4818063"/>
            <a:ext cx="40957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8261" name="Text Box 24"/>
          <p:cNvSpPr txBox="1"/>
          <p:nvPr/>
        </p:nvSpPr>
        <p:spPr>
          <a:xfrm>
            <a:off x="4808538" y="4748213"/>
            <a:ext cx="40957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138262" name="Text Box 25"/>
          <p:cNvSpPr txBox="1"/>
          <p:nvPr/>
        </p:nvSpPr>
        <p:spPr>
          <a:xfrm>
            <a:off x="4832350" y="3130550"/>
            <a:ext cx="40957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138263" name="Text Box 26"/>
          <p:cNvSpPr txBox="1"/>
          <p:nvPr/>
        </p:nvSpPr>
        <p:spPr>
          <a:xfrm>
            <a:off x="4033838" y="2473325"/>
            <a:ext cx="40957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38264" name="Text Box 27"/>
          <p:cNvSpPr txBox="1"/>
          <p:nvPr/>
        </p:nvSpPr>
        <p:spPr>
          <a:xfrm>
            <a:off x="4597400" y="2473325"/>
            <a:ext cx="40957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138265" name="Text Box 28"/>
          <p:cNvSpPr txBox="1"/>
          <p:nvPr/>
        </p:nvSpPr>
        <p:spPr>
          <a:xfrm>
            <a:off x="3940175" y="4102100"/>
            <a:ext cx="40957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38266" name="Text Box 29"/>
          <p:cNvSpPr txBox="1"/>
          <p:nvPr/>
        </p:nvSpPr>
        <p:spPr>
          <a:xfrm>
            <a:off x="4645025" y="4079875"/>
            <a:ext cx="40957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138267" name="Text Box 30"/>
          <p:cNvSpPr txBox="1"/>
          <p:nvPr/>
        </p:nvSpPr>
        <p:spPr>
          <a:xfrm>
            <a:off x="4318000" y="2335213"/>
            <a:ext cx="40640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pl-PL" altLang="pl-PL" sz="1600" i="1" dirty="0">
                <a:latin typeface="Arial" panose="020B0604020202020204" pitchFamily="34" charset="0"/>
              </a:rPr>
              <a:t>T</a:t>
            </a:r>
            <a:r>
              <a:rPr lang="pl-PL" altLang="pl-PL" baseline="-25000" dirty="0">
                <a:latin typeface="Arial" panose="020B0604020202020204" pitchFamily="34" charset="0"/>
              </a:rPr>
              <a:t>1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138268" name="Text Box 32"/>
          <p:cNvSpPr txBox="1"/>
          <p:nvPr/>
        </p:nvSpPr>
        <p:spPr>
          <a:xfrm>
            <a:off x="4237038" y="4059238"/>
            <a:ext cx="5937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pl-PL" altLang="pl-PL" sz="1600" i="1" dirty="0">
                <a:latin typeface="Arial" panose="020B0604020202020204" pitchFamily="34" charset="0"/>
              </a:rPr>
              <a:t>1:T</a:t>
            </a:r>
            <a:r>
              <a:rPr lang="pl-PL" altLang="pl-PL" baseline="-25000" dirty="0">
                <a:latin typeface="Arial" panose="020B0604020202020204" pitchFamily="34" charset="0"/>
              </a:rPr>
              <a:t>2</a:t>
            </a:r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Transducers</a:t>
            </a:r>
            <a:r>
              <a:rPr lang="pl-PL" altLang="pl-PL" dirty="0" smtClean="0"/>
              <a:t> of 1st </a:t>
            </a:r>
            <a:r>
              <a:rPr lang="pl-PL" altLang="pl-PL" dirty="0" err="1" smtClean="0"/>
              <a:t>type</a:t>
            </a:r>
            <a:endParaRPr lang="pl-PL" altLang="pl-PL" dirty="0"/>
          </a:p>
        </p:txBody>
      </p:sp>
      <p:pic>
        <p:nvPicPr>
          <p:cNvPr id="139266" name="Picture 5"/>
          <p:cNvPicPr>
            <a:picLocks noChangeAspect="1"/>
          </p:cNvPicPr>
          <p:nvPr/>
        </p:nvPicPr>
        <p:blipFill>
          <a:blip r:embed="rId2"/>
          <a:srcRect l="-891" t="-2733" r="-14862" b="-9491"/>
          <a:stretch>
            <a:fillRect/>
          </a:stretch>
        </p:blipFill>
        <p:spPr>
          <a:xfrm>
            <a:off x="900113" y="2420938"/>
            <a:ext cx="7272337" cy="23002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Transducers</a:t>
            </a:r>
            <a:r>
              <a:rPr lang="pl-PL" altLang="pl-PL" dirty="0" smtClean="0"/>
              <a:t> of 2nd </a:t>
            </a:r>
            <a:r>
              <a:rPr lang="pl-PL" altLang="pl-PL" dirty="0" err="1" smtClean="0"/>
              <a:t>type</a:t>
            </a:r>
            <a:endParaRPr lang="pl-PL" altLang="pl-PL" dirty="0"/>
          </a:p>
        </p:txBody>
      </p:sp>
      <p:pic>
        <p:nvPicPr>
          <p:cNvPr id="140290" name="Picture 5"/>
          <p:cNvPicPr>
            <a:picLocks noChangeAspect="1"/>
          </p:cNvPicPr>
          <p:nvPr/>
        </p:nvPicPr>
        <p:blipFill>
          <a:blip r:embed="rId2"/>
          <a:srcRect l="-891" t="-2733" r="-14876" b="-7213"/>
          <a:stretch>
            <a:fillRect/>
          </a:stretch>
        </p:blipFill>
        <p:spPr>
          <a:xfrm>
            <a:off x="1116013" y="2636838"/>
            <a:ext cx="7777162" cy="2409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algn="ctr"/>
            <a:r>
              <a:rPr lang="pl-PL" altLang="pl-PL" dirty="0" err="1" smtClean="0">
                <a:latin typeface="Arial" panose="020B0604020202020204" pitchFamily="34" charset="0"/>
              </a:rPr>
              <a:t>Principle</a:t>
            </a:r>
            <a:r>
              <a:rPr lang="pl-PL" altLang="pl-PL" dirty="0" smtClean="0">
                <a:latin typeface="Arial" panose="020B0604020202020204" pitchFamily="34" charset="0"/>
              </a:rPr>
              <a:t> of the </a:t>
            </a:r>
            <a:r>
              <a:rPr lang="pl-PL" altLang="pl-PL" dirty="0" err="1" smtClean="0">
                <a:latin typeface="Arial" panose="020B0604020202020204" pitchFamily="34" charset="0"/>
              </a:rPr>
              <a:t>dynamic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transducer</a:t>
            </a:r>
            <a:r>
              <a:rPr lang="pl-PL" altLang="pl-PL" dirty="0" smtClean="0">
                <a:latin typeface="Arial" panose="020B0604020202020204" pitchFamily="34" charset="0"/>
              </a:rPr>
              <a:t> (with  </a:t>
            </a:r>
            <a:r>
              <a:rPr lang="pl-PL" altLang="pl-PL" dirty="0" err="1" smtClean="0">
                <a:latin typeface="Arial" panose="020B0604020202020204" pitchFamily="34" charset="0"/>
              </a:rPr>
              <a:t>moving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wire</a:t>
            </a:r>
            <a:r>
              <a:rPr lang="pl-PL" altLang="pl-PL" dirty="0" smtClean="0">
                <a:latin typeface="Arial" panose="020B0604020202020204" pitchFamily="34" charset="0"/>
              </a:rPr>
              <a:t>)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41314" name="Picture 4" descr="Przetwornik_magnetoelektryczn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13" y="2060575"/>
            <a:ext cx="6848475" cy="33956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 smtClean="0">
                <a:latin typeface="Arial" panose="020B0604020202020204" pitchFamily="34" charset="0"/>
              </a:rPr>
              <a:t>Voice-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coil</a:t>
            </a:r>
            <a:r>
              <a:rPr lang="pl-PL" altLang="pl-PL" sz="3200" dirty="0" smtClean="0">
                <a:latin typeface="Arial" panose="020B0604020202020204" pitchFamily="34" charset="0"/>
              </a:rPr>
              <a:t>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dynamic</a:t>
            </a:r>
            <a:r>
              <a:rPr lang="pl-PL" altLang="pl-PL" sz="3200" dirty="0" smtClean="0">
                <a:latin typeface="Arial" panose="020B0604020202020204" pitchFamily="34" charset="0"/>
              </a:rPr>
              <a:t> </a:t>
            </a:r>
            <a:r>
              <a:rPr lang="pl-PL" altLang="pl-PL" sz="3200" dirty="0" err="1" smtClean="0">
                <a:latin typeface="Arial" panose="020B0604020202020204" pitchFamily="34" charset="0"/>
              </a:rPr>
              <a:t>transducer</a:t>
            </a:r>
            <a:endParaRPr lang="pl-PL" altLang="pl-PL" sz="3200" dirty="0">
              <a:latin typeface="Arial" panose="020B0604020202020204" pitchFamily="34" charset="0"/>
            </a:endParaRPr>
          </a:p>
        </p:txBody>
      </p:sp>
      <p:pic>
        <p:nvPicPr>
          <p:cNvPr id="142338" name="Picture 5" descr="Przetwornik cewkow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738" y="2349500"/>
            <a:ext cx="7505700" cy="3721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Equivalent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electrical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circuit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pic>
        <p:nvPicPr>
          <p:cNvPr id="143362" name="Picture 5" descr="Sch_zast_magnetoelektryczn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13" y="2133600"/>
            <a:ext cx="7505700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800" dirty="0" smtClean="0">
                <a:latin typeface="Arial" panose="020B0604020202020204" pitchFamily="34" charset="0"/>
              </a:rPr>
              <a:t>Ribbon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dynamic</a:t>
            </a:r>
            <a:r>
              <a:rPr lang="pl-PL" altLang="pl-PL" sz="2800" dirty="0" smtClean="0">
                <a:latin typeface="Arial" panose="020B0604020202020204" pitchFamily="34" charset="0"/>
              </a:rPr>
              <a:t> </a:t>
            </a:r>
            <a:r>
              <a:rPr lang="pl-PL" altLang="pl-PL" sz="2800" dirty="0" err="1" smtClean="0">
                <a:latin typeface="Arial" panose="020B0604020202020204" pitchFamily="34" charset="0"/>
              </a:rPr>
              <a:t>transducer</a:t>
            </a:r>
            <a:endParaRPr lang="pl-PL" altLang="pl-PL" sz="2800" dirty="0">
              <a:latin typeface="Arial" panose="020B0604020202020204" pitchFamily="34" charset="0"/>
            </a:endParaRPr>
          </a:p>
        </p:txBody>
      </p:sp>
      <p:pic>
        <p:nvPicPr>
          <p:cNvPr id="144386" name="Picture 5" descr="Przetwornik_wstegow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075" y="2205038"/>
            <a:ext cx="4752975" cy="3619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2281093" y="2211821"/>
            <a:ext cx="143192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Connexion</a:t>
            </a:r>
            <a:r>
              <a:rPr lang="pl-PL" sz="1000" dirty="0" smtClean="0"/>
              <a:t> </a:t>
            </a:r>
            <a:r>
              <a:rPr lang="pl-PL" sz="1000" dirty="0" err="1" smtClean="0"/>
              <a:t>terminals</a:t>
            </a:r>
            <a:endParaRPr lang="pl-PL" sz="1000" dirty="0" smtClean="0"/>
          </a:p>
          <a:p>
            <a:endParaRPr lang="pl-PL" sz="1000" dirty="0"/>
          </a:p>
          <a:p>
            <a:r>
              <a:rPr lang="pl-PL" sz="1000" dirty="0" smtClean="0"/>
              <a:t>           Ribbon</a:t>
            </a:r>
            <a:endParaRPr lang="pl-PL" sz="1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930111" y="2898165"/>
            <a:ext cx="138574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Magnet puller</a:t>
            </a:r>
            <a:endParaRPr lang="pl-PL" sz="1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833090" y="5654799"/>
            <a:ext cx="193040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Ribbon’s</a:t>
            </a:r>
            <a:r>
              <a:rPr lang="pl-PL" sz="1000" dirty="0" smtClean="0"/>
              <a:t> </a:t>
            </a:r>
            <a:r>
              <a:rPr lang="pl-PL" sz="1000" dirty="0" err="1" smtClean="0"/>
              <a:t>movement</a:t>
            </a:r>
            <a:r>
              <a:rPr lang="pl-PL" sz="1000" dirty="0" smtClean="0"/>
              <a:t> </a:t>
            </a:r>
            <a:r>
              <a:rPr lang="pl-PL" sz="1000" dirty="0" err="1" smtClean="0"/>
              <a:t>direction</a:t>
            </a:r>
            <a:endParaRPr lang="pl-PL" sz="1000" dirty="0"/>
          </a:p>
        </p:txBody>
      </p: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FFEBD5"/>
      </a:dk2>
      <a:lt2>
        <a:srgbClr val="78120A"/>
      </a:lt2>
      <a:accent1>
        <a:srgbClr val="E32213"/>
      </a:accent1>
      <a:accent2>
        <a:srgbClr val="FFD3A1"/>
      </a:accent2>
      <a:accent3>
        <a:srgbClr val="FFFFFF"/>
      </a:accent3>
      <a:accent4>
        <a:srgbClr val="000000"/>
      </a:accent4>
      <a:accent5>
        <a:srgbClr val="EFABAA"/>
      </a:accent5>
      <a:accent6>
        <a:srgbClr val="E7BF91"/>
      </a:accent6>
      <a:hlink>
        <a:srgbClr val="FFD9AF"/>
      </a:hlink>
      <a:folHlink>
        <a:srgbClr val="FFB25D"/>
      </a:folHlink>
    </a:clrScheme>
    <a:fontScheme name="1_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szablon1-PL</Template>
  <TotalTime>136</TotalTime>
  <Words>173</Words>
  <Application>Microsoft Office PowerPoint</Application>
  <PresentationFormat>Pokaz na ekranie (4:3)</PresentationFormat>
  <Paragraphs>97</Paragraphs>
  <Slides>25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1_Projekt domyślny</vt:lpstr>
      <vt:lpstr>Electroacoustics</vt:lpstr>
      <vt:lpstr>Electro-mechanical transducers</vt:lpstr>
      <vt:lpstr>Reversible transducers</vt:lpstr>
      <vt:lpstr>Transducers of 1st type</vt:lpstr>
      <vt:lpstr>Transducers of 2nd type</vt:lpstr>
      <vt:lpstr>Principle of the dynamic transducer (with  moving wire)</vt:lpstr>
      <vt:lpstr>Voice-coil dynamic transducer</vt:lpstr>
      <vt:lpstr>Equivalent electrical circuit</vt:lpstr>
      <vt:lpstr>Ribbon dynamic transducer</vt:lpstr>
      <vt:lpstr>Izodynamic transducer</vt:lpstr>
      <vt:lpstr>Electromagnetic transducer  (with moving armature)</vt:lpstr>
      <vt:lpstr>Equivalent electrical circuit</vt:lpstr>
      <vt:lpstr>Balanced electromagnetic transducer</vt:lpstr>
      <vt:lpstr>Electrostatic (condenser) transducer</vt:lpstr>
      <vt:lpstr>Equivalet electrical circuit</vt:lpstr>
      <vt:lpstr>Electrect transducer</vt:lpstr>
      <vt:lpstr>Balanced electrostatic transducer</vt:lpstr>
      <vt:lpstr>Piezoelectric crystals</vt:lpstr>
      <vt:lpstr>Vibration types of piezoelectric plates </vt:lpstr>
      <vt:lpstr>Equivalent electrical circuit</vt:lpstr>
      <vt:lpstr>Piezoelectric bimorphs</vt:lpstr>
      <vt:lpstr>Piezoresistive transducer</vt:lpstr>
      <vt:lpstr>Wheatstone’s bridge with piezoresistors</vt:lpstr>
      <vt:lpstr>Coal transducer</vt:lpstr>
      <vt:lpstr>The end</vt:lpstr>
    </vt:vector>
  </TitlesOfParts>
  <Company>Politechnika Wrocławska I-28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Elektroakustyka</dc:title>
  <dc:creator>Andrzej Dobrucki</dc:creator>
  <cp:lastModifiedBy>ado</cp:lastModifiedBy>
  <cp:revision>166</cp:revision>
  <dcterms:created xsi:type="dcterms:W3CDTF">2009-10-03T09:14:00Z</dcterms:created>
  <dcterms:modified xsi:type="dcterms:W3CDTF">2019-04-03T08:15:08Z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1045-10.2.0.7516</vt:lpwstr>
  </property>
</Properties>
</file>